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359" r:id="rId3"/>
    <p:sldId id="322" r:id="rId5"/>
    <p:sldId id="425" r:id="rId6"/>
    <p:sldId id="421" r:id="rId7"/>
    <p:sldId id="453" r:id="rId8"/>
    <p:sldId id="447" r:id="rId9"/>
    <p:sldId id="450" r:id="rId10"/>
    <p:sldId id="448" r:id="rId11"/>
    <p:sldId id="449" r:id="rId12"/>
    <p:sldId id="451" r:id="rId13"/>
    <p:sldId id="452" r:id="rId14"/>
    <p:sldId id="454" r:id="rId15"/>
    <p:sldId id="455" r:id="rId16"/>
    <p:sldId id="456" r:id="rId17"/>
    <p:sldId id="457" r:id="rId18"/>
    <p:sldId id="458" r:id="rId19"/>
    <p:sldId id="459" r:id="rId20"/>
    <p:sldId id="318" r:id="rId21"/>
  </p:sldIdLst>
  <p:sldSz cx="9144000" cy="5143500" type="screen16x9"/>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9F92"/>
    <a:srgbClr val="7DABA0"/>
    <a:srgbClr val="6A6354"/>
    <a:srgbClr val="4E796E"/>
    <a:srgbClr val="D9870F"/>
    <a:srgbClr val="F2AB43"/>
    <a:srgbClr val="FFFFFF"/>
    <a:srgbClr val="6B8866"/>
    <a:srgbClr val="5B795B"/>
    <a:srgbClr val="5AAD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p:scale>
          <a:sx n="60" d="100"/>
          <a:sy n="60" d="100"/>
        </p:scale>
        <p:origin x="1860" y="1518"/>
      </p:cViewPr>
      <p:guideLst>
        <p:guide pos="2880"/>
        <p:guide orient="horz" pos="16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79"/>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LightScreen gridSize="0"/>
                    </a14:imgEffect>
                  </a14:imgLayer>
                </a14:imgProps>
              </a:ext>
              <a:ext uri="{28A0092B-C50C-407E-A947-70E740481C1C}">
                <a14:useLocalDpi xmlns:a14="http://schemas.microsoft.com/office/drawing/2010/main" val="0"/>
              </a:ext>
            </a:extLst>
          </a:blip>
          <a:srcRect l="53179" b="65377"/>
          <a:stretch>
            <a:fillRect/>
          </a:stretch>
        </p:blipFill>
        <p:spPr>
          <a:xfrm>
            <a:off x="0" y="3362678"/>
            <a:ext cx="2398426" cy="1780822"/>
          </a:xfrm>
          <a:prstGeom prst="rect">
            <a:avLst/>
          </a:prstGeom>
        </p:spPr>
      </p:pic>
      <p:pic>
        <p:nvPicPr>
          <p:cNvPr id="3" name="图片 2"/>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LightScreen gridSize="0"/>
                    </a14:imgEffect>
                  </a14:imgLayer>
                </a14:imgProps>
              </a:ext>
              <a:ext uri="{28A0092B-C50C-407E-A947-70E740481C1C}">
                <a14:useLocalDpi xmlns:a14="http://schemas.microsoft.com/office/drawing/2010/main" val="0"/>
              </a:ext>
            </a:extLst>
          </a:blip>
          <a:srcRect t="48833" r="68790"/>
          <a:stretch>
            <a:fillRect/>
          </a:stretch>
        </p:blipFill>
        <p:spPr>
          <a:xfrm>
            <a:off x="7545271" y="-1"/>
            <a:ext cx="1598729" cy="2631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3.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
        <p:nvSpPr>
          <p:cNvPr id="7" name="矩形 6"/>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hdphoto" Target="../media/image2.wdp"/><Relationship Id="rId8" Type="http://schemas.openxmlformats.org/officeDocument/2006/relationships/image" Target="../media/image1.png"/><Relationship Id="rId7" Type="http://schemas.openxmlformats.org/officeDocument/2006/relationships/image" Target="../media/image7.emf"/><Relationship Id="rId6" Type="http://schemas.openxmlformats.org/officeDocument/2006/relationships/image" Target="../media/image6.png"/><Relationship Id="rId5" Type="http://schemas.microsoft.com/office/2007/relationships/media" Target="../media/media1.mp3"/><Relationship Id="rId4" Type="http://schemas.openxmlformats.org/officeDocument/2006/relationships/audio" Target="../media/media1.mp3"/><Relationship Id="rId3" Type="http://schemas.microsoft.com/office/2007/relationships/hdphoto" Target="../media/image5.wdp"/><Relationship Id="rId2" Type="http://schemas.openxmlformats.org/officeDocument/2006/relationships/image" Target="../media/image4.png"/><Relationship Id="rId12" Type="http://schemas.openxmlformats.org/officeDocument/2006/relationships/notesSlide" Target="../notesSlides/notesSlide1.xml"/><Relationship Id="rId11" Type="http://schemas.openxmlformats.org/officeDocument/2006/relationships/slideLayout" Target="../slideLayouts/slideLayout5.xml"/><Relationship Id="rId10" Type="http://schemas.openxmlformats.org/officeDocument/2006/relationships/themeOverride" Target="../theme/themeOverride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0.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1.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themeOverride" Target="../theme/themeOverride1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7.emf"/><Relationship Id="rId2" Type="http://schemas.microsoft.com/office/2007/relationships/hdphoto" Target="../media/image5.wdp"/><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4.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themeOverride" Target="../theme/themeOverride15.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7.emf"/><Relationship Id="rId2" Type="http://schemas.microsoft.com/office/2007/relationships/hdphoto" Target="../media/image5.wdp"/><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6.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17.xml"/><Relationship Id="rId2" Type="http://schemas.openxmlformats.org/officeDocument/2006/relationships/image" Target="../media/image35.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themeOverride" Target="../theme/themeOverride18.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7.emf"/><Relationship Id="rId2" Type="http://schemas.microsoft.com/office/2007/relationships/hdphoto" Target="../media/image5.wdp"/><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hemeOverride" Target="../theme/themeOverride2.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7.emf"/><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hemeOverride" Target="../theme/themeOverride5.xml"/><Relationship Id="rId5" Type="http://schemas.microsoft.com/office/2007/relationships/hdphoto" Target="../media/image2.wdp"/><Relationship Id="rId4" Type="http://schemas.openxmlformats.org/officeDocument/2006/relationships/image" Target="../media/image1.png"/><Relationship Id="rId3" Type="http://schemas.openxmlformats.org/officeDocument/2006/relationships/image" Target="../media/image7.emf"/><Relationship Id="rId2" Type="http://schemas.microsoft.com/office/2007/relationships/hdphoto" Target="../media/image5.wdp"/><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6.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7.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8.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LightScreen gridSize="0"/>
                    </a14:imgEffect>
                  </a14:imgLayer>
                </a14:imgProps>
              </a:ext>
              <a:ext uri="{28A0092B-C50C-407E-A947-70E740481C1C}">
                <a14:useLocalDpi xmlns:a14="http://schemas.microsoft.com/office/drawing/2010/main" val="0"/>
              </a:ext>
            </a:extLst>
          </a:blip>
          <a:stretch>
            <a:fillRect/>
          </a:stretch>
        </p:blipFill>
        <p:spPr>
          <a:xfrm>
            <a:off x="6598476" y="535078"/>
            <a:ext cx="5122546" cy="5143500"/>
          </a:xfrm>
          <a:prstGeom prst="rect">
            <a:avLst/>
          </a:prstGeom>
        </p:spPr>
      </p:pic>
      <p:pic>
        <p:nvPicPr>
          <p:cNvPr id="43" name="Lenka - The Show" hidden="1">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8369334" y="-2324794"/>
            <a:ext cx="457200" cy="457200"/>
          </a:xfrm>
          <a:prstGeom prst="rect">
            <a:avLst/>
          </a:prstGeom>
        </p:spPr>
      </p:pic>
      <p:sp>
        <p:nvSpPr>
          <p:cNvPr id="10" name="矩形 9"/>
          <p:cNvSpPr/>
          <p:nvPr/>
        </p:nvSpPr>
        <p:spPr>
          <a:xfrm>
            <a:off x="2966810" y="1035779"/>
            <a:ext cx="3071942" cy="3071942"/>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625047" y="2397772"/>
            <a:ext cx="2973342" cy="521970"/>
          </a:xfrm>
          <a:prstGeom prst="rect">
            <a:avLst/>
          </a:prstGeom>
        </p:spPr>
        <p:txBody>
          <a:bodyPr wrap="square">
            <a:spAutoFit/>
          </a:bodyPr>
          <a:lstStyle/>
          <a:p>
            <a:pPr fontAlgn="auto">
              <a:spcBef>
                <a:spcPts val="0"/>
              </a:spcBef>
              <a:spcAft>
                <a:spcPts val="0"/>
              </a:spcAft>
              <a:defRPr/>
            </a:pPr>
            <a:r>
              <a:rPr lang="zh-CN" altLang="en-US" sz="2800" spc="300" dirty="0">
                <a:latin typeface="方正兰亭黑简体" panose="02000000000000000000" pitchFamily="2" charset="-122"/>
                <a:ea typeface="方正兰亭黑简体" panose="02000000000000000000" pitchFamily="2" charset="-122"/>
                <a:sym typeface="微软雅黑" panose="020B0503020204020204" pitchFamily="34" charset="-122"/>
              </a:rPr>
              <a:t>安卓项目</a:t>
            </a:r>
            <a:endParaRPr lang="zh-CN" altLang="en-US" sz="2800" spc="300" dirty="0">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sp>
        <p:nvSpPr>
          <p:cNvPr id="19" name="TextBox 71"/>
          <p:cNvSpPr txBox="1"/>
          <p:nvPr/>
        </p:nvSpPr>
        <p:spPr>
          <a:xfrm>
            <a:off x="3722837" y="3245182"/>
            <a:ext cx="2777338" cy="291465"/>
          </a:xfrm>
          <a:prstGeom prst="rect">
            <a:avLst/>
          </a:prstGeom>
          <a:noFill/>
        </p:spPr>
        <p:txBody>
          <a:bodyPr wrap="square" rtlCol="0">
            <a:spAutoFit/>
          </a:bodyPr>
          <a:lstStyle/>
          <a:p>
            <a:r>
              <a:rPr lang="zh-CN" altLang="en-US" sz="1300" dirty="0">
                <a:latin typeface="方正兰亭黑简体" panose="02000000000000000000" pitchFamily="2" charset="-122"/>
                <a:ea typeface="方正兰亭黑简体" panose="02000000000000000000" pitchFamily="2" charset="-122"/>
              </a:rPr>
              <a:t>黄裔涵</a:t>
            </a:r>
            <a:r>
              <a:rPr lang="en-US" altLang="zh-CN" sz="1300" dirty="0">
                <a:latin typeface="方正兰亭黑简体" panose="02000000000000000000" pitchFamily="2" charset="-122"/>
                <a:ea typeface="方正兰亭黑简体" panose="02000000000000000000" pitchFamily="2" charset="-122"/>
              </a:rPr>
              <a:t>  1912114116</a:t>
            </a:r>
            <a:endParaRPr lang="en-US" altLang="zh-CN" sz="1300" dirty="0">
              <a:latin typeface="方正兰亭黑简体" panose="02000000000000000000" pitchFamily="2" charset="-122"/>
              <a:ea typeface="方正兰亭黑简体" panose="02000000000000000000" pitchFamily="2" charset="-122"/>
            </a:endParaRPr>
          </a:p>
        </p:txBody>
      </p:sp>
      <p:sp>
        <p:nvSpPr>
          <p:cNvPr id="20" name="矩形 19"/>
          <p:cNvSpPr/>
          <p:nvPr/>
        </p:nvSpPr>
        <p:spPr>
          <a:xfrm>
            <a:off x="3308539" y="1441362"/>
            <a:ext cx="2865978" cy="706755"/>
          </a:xfrm>
          <a:prstGeom prst="rect">
            <a:avLst/>
          </a:prstGeom>
        </p:spPr>
        <p:txBody>
          <a:bodyPr wrap="square">
            <a:spAutoFit/>
          </a:bodyPr>
          <a:lstStyle/>
          <a:p>
            <a:r>
              <a:rPr lang="zh-CN" altLang="en-US" sz="40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校园</a:t>
            </a:r>
            <a:r>
              <a:rPr lang="en-US" altLang="zh-CN" sz="40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APP</a:t>
            </a:r>
            <a:endParaRPr lang="en-US" altLang="zh-CN" sz="40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endParaRPr>
          </a:p>
        </p:txBody>
      </p:sp>
      <p:sp>
        <p:nvSpPr>
          <p:cNvPr id="22" name="矩形 21"/>
          <p:cNvSpPr/>
          <p:nvPr/>
        </p:nvSpPr>
        <p:spPr>
          <a:xfrm>
            <a:off x="3137211" y="1206180"/>
            <a:ext cx="2731140" cy="273114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a:stretch>
            <a:fillRect/>
          </a:stretch>
        </p:blipFill>
        <p:spPr>
          <a:xfrm flipH="1" flipV="1">
            <a:off x="6823890" y="-241348"/>
            <a:ext cx="2830707" cy="4406900"/>
          </a:xfrm>
          <a:prstGeom prst="rect">
            <a:avLst/>
          </a:prstGeom>
        </p:spPr>
      </p:pic>
      <p:pic>
        <p:nvPicPr>
          <p:cNvPr id="15" name="图片 14"/>
          <p:cNvPicPr>
            <a:picLocks noChangeAspect="1"/>
          </p:cNvPicPr>
          <p:nvPr/>
        </p:nvPicPr>
        <p:blipFill>
          <a:blip r:embed="rId8" cstate="print">
            <a:duotone>
              <a:prstClr val="black"/>
              <a:schemeClr val="accent1">
                <a:tint val="45000"/>
                <a:satMod val="400000"/>
              </a:schemeClr>
            </a:duotone>
            <a:extLst>
              <a:ext uri="{BEBA8EAE-BF5A-486C-A8C5-ECC9F3942E4B}">
                <a14:imgProps xmlns:a14="http://schemas.microsoft.com/office/drawing/2010/main">
                  <a14:imgLayer r:embed="rId9">
                    <a14:imgEffect>
                      <a14:artisticLightScreen gridSize="0"/>
                    </a14:imgEffect>
                  </a14:imgLayer>
                </a14:imgProps>
              </a:ext>
              <a:ext uri="{28A0092B-C50C-407E-A947-70E740481C1C}">
                <a14:useLocalDpi xmlns:a14="http://schemas.microsoft.com/office/drawing/2010/main" val="0"/>
              </a:ext>
            </a:extLst>
          </a:blip>
          <a:stretch>
            <a:fillRect/>
          </a:stretch>
        </p:blipFill>
        <p:spPr>
          <a:xfrm>
            <a:off x="-2585316" y="-1041001"/>
            <a:ext cx="5122546" cy="5143500"/>
          </a:xfrm>
          <a:prstGeom prst="rect">
            <a:avLst/>
          </a:prstGeom>
        </p:spPr>
      </p:pic>
      <p:pic>
        <p:nvPicPr>
          <p:cNvPr id="2" name="图片 1"/>
          <p:cNvPicPr>
            <a:picLocks noChangeAspect="1"/>
          </p:cNvPicPr>
          <p:nvPr/>
        </p:nvPicPr>
        <p:blipFill>
          <a:blip r:embed="rId7"/>
          <a:stretch>
            <a:fillRect/>
          </a:stretch>
        </p:blipFill>
        <p:spPr>
          <a:xfrm>
            <a:off x="-540568" y="1035779"/>
            <a:ext cx="2830707"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500"/>
                            </p:stCondLst>
                            <p:childTnLst>
                              <p:par>
                                <p:cTn id="24" presetID="49" presetClass="entr" presetSubtype="0" decel="10000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2000" fill="hold"/>
                                        <p:tgtEl>
                                          <p:spTgt spid="10"/>
                                        </p:tgtEl>
                                        <p:attrNameLst>
                                          <p:attrName>ppt_w</p:attrName>
                                        </p:attrNameLst>
                                      </p:cBhvr>
                                      <p:tavLst>
                                        <p:tav tm="0">
                                          <p:val>
                                            <p:fltVal val="0"/>
                                          </p:val>
                                        </p:tav>
                                        <p:tav tm="100000">
                                          <p:val>
                                            <p:strVal val="#ppt_w"/>
                                          </p:val>
                                        </p:tav>
                                      </p:tavLst>
                                    </p:anim>
                                    <p:anim calcmode="lin" valueType="num">
                                      <p:cBhvr>
                                        <p:cTn id="27" dur="2000" fill="hold"/>
                                        <p:tgtEl>
                                          <p:spTgt spid="10"/>
                                        </p:tgtEl>
                                        <p:attrNameLst>
                                          <p:attrName>ppt_h</p:attrName>
                                        </p:attrNameLst>
                                      </p:cBhvr>
                                      <p:tavLst>
                                        <p:tav tm="0">
                                          <p:val>
                                            <p:fltVal val="0"/>
                                          </p:val>
                                        </p:tav>
                                        <p:tav tm="100000">
                                          <p:val>
                                            <p:strVal val="#ppt_h"/>
                                          </p:val>
                                        </p:tav>
                                      </p:tavLst>
                                    </p:anim>
                                    <p:anim calcmode="lin" valueType="num">
                                      <p:cBhvr>
                                        <p:cTn id="28" dur="2000" fill="hold"/>
                                        <p:tgtEl>
                                          <p:spTgt spid="10"/>
                                        </p:tgtEl>
                                        <p:attrNameLst>
                                          <p:attrName>style.rotation</p:attrName>
                                        </p:attrNameLst>
                                      </p:cBhvr>
                                      <p:tavLst>
                                        <p:tav tm="0">
                                          <p:val>
                                            <p:fltVal val="360"/>
                                          </p:val>
                                        </p:tav>
                                        <p:tav tm="100000">
                                          <p:val>
                                            <p:fltVal val="0"/>
                                          </p:val>
                                        </p:tav>
                                      </p:tavLst>
                                    </p:anim>
                                    <p:animEffect transition="in" filter="fade">
                                      <p:cBhvr>
                                        <p:cTn id="29" dur="2000"/>
                                        <p:tgtEl>
                                          <p:spTgt spid="1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par>
                          <p:cTn id="42" fill="hold">
                            <p:stCondLst>
                              <p:cond delay="3500"/>
                            </p:stCondLst>
                            <p:childTnLst>
                              <p:par>
                                <p:cTn id="43" presetID="5" presetClass="entr" presetSubtype="1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checkerboard(across)">
                                      <p:cBhvr>
                                        <p:cTn id="45" dur="500"/>
                                        <p:tgtEl>
                                          <p:spTgt spid="18"/>
                                        </p:tgtEl>
                                      </p:cBhvr>
                                    </p:animEffect>
                                  </p:childTnLst>
                                </p:cTn>
                              </p:par>
                            </p:childTnLst>
                          </p:cTn>
                        </p:par>
                        <p:par>
                          <p:cTn id="46" fill="hold">
                            <p:stCondLst>
                              <p:cond delay="4000"/>
                            </p:stCondLst>
                            <p:childTnLst>
                              <p:par>
                                <p:cTn id="47" presetID="14" presetClass="entr" presetSubtype="1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randombar(horizont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50" repeatCount="indefinite" fill="hold" display="0">
                  <p:stCondLst>
                    <p:cond delay="indefinite"/>
                  </p:stCondLst>
                  <p:endCondLst>
                    <p:cond evt="onStopAudio" delay="0">
                      <p:tgtEl>
                        <p:sldTgt/>
                      </p:tgtEl>
                    </p:cond>
                  </p:endCondLst>
                </p:cTn>
                <p:tgtEl>
                  <p:spTgt spid="43"/>
                </p:tgtEl>
              </p:cMediaNode>
            </p:audio>
          </p:childTnLst>
        </p:cTn>
      </p:par>
    </p:tnLst>
    <p:bldLst>
      <p:bldP spid="10" grpId="0" animBg="1"/>
      <p:bldP spid="18" grpId="0"/>
      <p:bldP spid="19" grpId="0"/>
      <p:bldP spid="20" grpId="0"/>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学习资料</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555625"/>
            <a:ext cx="8327390" cy="110998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学习资料列表使用了</a:t>
            </a:r>
            <a:r>
              <a:rPr lang="en-US" altLang="zh-CN" sz="1600" dirty="0">
                <a:solidFill>
                  <a:srgbClr val="FF0000"/>
                </a:solidFill>
                <a:latin typeface="微软雅黑" panose="020B0503020204020204" pitchFamily="34" charset="-122"/>
                <a:ea typeface="微软雅黑" panose="020B0503020204020204" pitchFamily="34" charset="-122"/>
              </a:rPr>
              <a:t>ListView</a:t>
            </a:r>
            <a:r>
              <a:rPr lang="zh-CN" altLang="en-US" sz="1600" dirty="0">
                <a:solidFill>
                  <a:srgbClr val="FF0000"/>
                </a:solidFill>
                <a:latin typeface="微软雅黑" panose="020B0503020204020204" pitchFamily="34" charset="-122"/>
                <a:ea typeface="微软雅黑" panose="020B0503020204020204" pitchFamily="34" charset="-122"/>
              </a:rPr>
              <a:t>和</a:t>
            </a:r>
            <a:r>
              <a:rPr lang="en-US" altLang="zh-CN" sz="1600" dirty="0">
                <a:solidFill>
                  <a:srgbClr val="FF0000"/>
                </a:solidFill>
                <a:latin typeface="微软雅黑" panose="020B0503020204020204" pitchFamily="34" charset="-122"/>
                <a:ea typeface="微软雅黑" panose="020B0503020204020204" pitchFamily="34" charset="-122"/>
              </a:rPr>
              <a:t>SimpleAdapter</a:t>
            </a:r>
            <a:r>
              <a:rPr lang="zh-CN" altLang="en-US" sz="1600" dirty="0">
                <a:solidFill>
                  <a:srgbClr val="FF0000"/>
                </a:solidFill>
                <a:latin typeface="微软雅黑" panose="020B0503020204020204" pitchFamily="34" charset="-122"/>
                <a:ea typeface="微软雅黑" panose="020B0503020204020204" pitchFamily="34" charset="-122"/>
              </a:rPr>
              <a:t>适配器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完成了学习资料列表（将会</a:t>
            </a:r>
            <a:r>
              <a:rPr lang="zh-CN" altLang="en-US" sz="1600" dirty="0">
                <a:solidFill>
                  <a:srgbClr val="FF0000"/>
                </a:solidFill>
                <a:latin typeface="微软雅黑" panose="020B0503020204020204" pitchFamily="34" charset="-122"/>
                <a:ea typeface="微软雅黑" panose="020B0503020204020204" pitchFamily="34" charset="-122"/>
              </a:rPr>
              <a:t>隐藏学习资料列表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），学习资料列表点击进入后又三个按钮，点击开始可以开始进行播放，点击暂停会暂停视频，继续点击暂停又会重新播放，点击结束就会结束播放（具体和</a:t>
            </a:r>
            <a:r>
              <a:rPr lang="zh-CN" altLang="en-US" sz="1600" dirty="0">
                <a:solidFill>
                  <a:srgbClr val="FF0000"/>
                </a:solidFill>
                <a:latin typeface="微软雅黑" panose="020B0503020204020204" pitchFamily="34" charset="-122"/>
                <a:ea typeface="微软雅黑" panose="020B0503020204020204" pitchFamily="34" charset="-122"/>
              </a:rPr>
              <a:t>课上</a:t>
            </a:r>
            <a:r>
              <a:rPr lang="en-US" altLang="zh-CN" sz="1600" dirty="0">
                <a:solidFill>
                  <a:srgbClr val="FF0000"/>
                </a:solidFill>
                <a:latin typeface="微软雅黑" panose="020B0503020204020204" pitchFamily="34" charset="-122"/>
                <a:ea typeface="微软雅黑" panose="020B0503020204020204" pitchFamily="34" charset="-122"/>
              </a:rPr>
              <a:t>Music</a:t>
            </a:r>
            <a:r>
              <a:rPr lang="zh-CN" altLang="en-US" sz="1600" dirty="0">
                <a:solidFill>
                  <a:srgbClr val="FF0000"/>
                </a:solidFill>
                <a:latin typeface="微软雅黑" panose="020B0503020204020204" pitchFamily="34" charset="-122"/>
                <a:ea typeface="微软雅黑" panose="020B0503020204020204" pitchFamily="34" charset="-122"/>
              </a:rPr>
              <a:t>播放器</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相似），点击视频也可以弹出</a:t>
            </a:r>
            <a:r>
              <a:rPr lang="zh-CN" altLang="en-US" sz="1600" dirty="0">
                <a:solidFill>
                  <a:srgbClr val="FF0000"/>
                </a:solidFill>
                <a:latin typeface="微软雅黑" panose="020B0503020204020204" pitchFamily="34" charset="-122"/>
                <a:ea typeface="微软雅黑" panose="020B0503020204020204" pitchFamily="34" charset="-122"/>
              </a:rPr>
              <a:t>MediaController的播放器</a:t>
            </a:r>
            <a:endParaRPr lang="zh-CN" altLang="en-US" sz="1600"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65785" y="1842770"/>
            <a:ext cx="1478915" cy="3111500"/>
          </a:xfrm>
          <a:prstGeom prst="rect">
            <a:avLst/>
          </a:prstGeom>
        </p:spPr>
      </p:pic>
      <p:pic>
        <p:nvPicPr>
          <p:cNvPr id="7" name="图片 6"/>
          <p:cNvPicPr>
            <a:picLocks noChangeAspect="1"/>
          </p:cNvPicPr>
          <p:nvPr/>
        </p:nvPicPr>
        <p:blipFill>
          <a:blip r:embed="rId2"/>
          <a:stretch>
            <a:fillRect/>
          </a:stretch>
        </p:blipFill>
        <p:spPr>
          <a:xfrm>
            <a:off x="2978150" y="1852930"/>
            <a:ext cx="1470025" cy="3091815"/>
          </a:xfrm>
          <a:prstGeom prst="rect">
            <a:avLst/>
          </a:prstGeom>
        </p:spPr>
      </p:pic>
      <p:pic>
        <p:nvPicPr>
          <p:cNvPr id="8" name="图片 7"/>
          <p:cNvPicPr>
            <a:picLocks noChangeAspect="1"/>
          </p:cNvPicPr>
          <p:nvPr/>
        </p:nvPicPr>
        <p:blipFill>
          <a:blip r:embed="rId3"/>
          <a:stretch>
            <a:fillRect/>
          </a:stretch>
        </p:blipFill>
        <p:spPr>
          <a:xfrm>
            <a:off x="5318125" y="1800860"/>
            <a:ext cx="1470660" cy="3094990"/>
          </a:xfrm>
          <a:prstGeom prst="rect">
            <a:avLst/>
          </a:prstGeom>
        </p:spPr>
      </p:pic>
      <p:pic>
        <p:nvPicPr>
          <p:cNvPr id="9" name="图片 8"/>
          <p:cNvPicPr>
            <a:picLocks noChangeAspect="1"/>
          </p:cNvPicPr>
          <p:nvPr/>
        </p:nvPicPr>
        <p:blipFill>
          <a:blip r:embed="rId4"/>
          <a:stretch>
            <a:fillRect/>
          </a:stretch>
        </p:blipFill>
        <p:spPr>
          <a:xfrm>
            <a:off x="7457440" y="1800860"/>
            <a:ext cx="1435735" cy="3020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学习资源</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706120"/>
            <a:ext cx="9144000" cy="548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FF0000"/>
                </a:solidFill>
                <a:latin typeface="微软雅黑" panose="020B0503020204020204" pitchFamily="34" charset="-122"/>
                <a:ea typeface="微软雅黑" panose="020B0503020204020204" pitchFamily="34" charset="-122"/>
              </a:rPr>
              <a:t>使用了</a:t>
            </a:r>
            <a:r>
              <a:rPr lang="en-US" sz="1800" dirty="0">
                <a:solidFill>
                  <a:srgbClr val="FF0000"/>
                </a:solidFill>
                <a:latin typeface="微软雅黑" panose="020B0503020204020204" pitchFamily="34" charset="-122"/>
                <a:ea typeface="微软雅黑" panose="020B0503020204020204" pitchFamily="34" charset="-122"/>
              </a:rPr>
              <a:t>VideoView</a:t>
            </a:r>
            <a:r>
              <a:rPr lang="zh-CN" altLang="en-US" sz="1800" dirty="0">
                <a:solidFill>
                  <a:srgbClr val="FF0000"/>
                </a:solidFill>
                <a:latin typeface="微软雅黑" panose="020B0503020204020204" pitchFamily="34" charset="-122"/>
                <a:ea typeface="微软雅黑" panose="020B0503020204020204" pitchFamily="34" charset="-122"/>
              </a:rPr>
              <a:t>和</a:t>
            </a:r>
            <a:r>
              <a:rPr lang="en-US" altLang="zh-CN" sz="1800" dirty="0">
                <a:solidFill>
                  <a:srgbClr val="FF0000"/>
                </a:solidFill>
                <a:latin typeface="微软雅黑" panose="020B0503020204020204" pitchFamily="34" charset="-122"/>
                <a:ea typeface="微软雅黑" panose="020B0503020204020204" pitchFamily="34" charset="-122"/>
              </a:rPr>
              <a:t>MediaControler</a:t>
            </a:r>
            <a:endParaRPr lang="en-US" altLang="zh-CN" sz="1800" dirty="0">
              <a:solidFill>
                <a:srgbClr val="FF0000"/>
              </a:solidFill>
              <a:latin typeface="微软雅黑" panose="020B0503020204020204" pitchFamily="34" charset="-122"/>
              <a:ea typeface="微软雅黑" panose="020B0503020204020204" pitchFamily="34" charset="-122"/>
            </a:endParaRPr>
          </a:p>
        </p:txBody>
      </p:sp>
      <p:sp>
        <p:nvSpPr>
          <p:cNvPr id="3" name="Title 1"/>
          <p:cNvSpPr txBox="1"/>
          <p:nvPr/>
        </p:nvSpPr>
        <p:spPr>
          <a:xfrm>
            <a:off x="565840" y="125450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核心代码</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540885" y="235585"/>
            <a:ext cx="4164965" cy="4672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2966175" y="1035779"/>
            <a:ext cx="3071942" cy="3071942"/>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751834" y="2963163"/>
            <a:ext cx="2973342" cy="460375"/>
          </a:xfrm>
          <a:prstGeom prst="rect">
            <a:avLst/>
          </a:prstGeom>
        </p:spPr>
        <p:txBody>
          <a:bodyPr wrap="square">
            <a:spAutoFit/>
          </a:bodyPr>
          <a:lstStyle/>
          <a:p>
            <a:pPr fontAlgn="auto">
              <a:spcBef>
                <a:spcPts val="0"/>
              </a:spcBef>
              <a:spcAft>
                <a:spcPts val="0"/>
              </a:spcAft>
              <a:defRPr/>
            </a:pPr>
            <a:r>
              <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rPr>
              <a:t>我的模块</a:t>
            </a:r>
            <a:endPar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nvSpPr>
        <p:spPr>
          <a:xfrm>
            <a:off x="3137211" y="1206180"/>
            <a:ext cx="2731140" cy="273114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805054" y="1238827"/>
            <a:ext cx="1533898" cy="1445260"/>
          </a:xfrm>
          <a:prstGeom prst="rect">
            <a:avLst/>
          </a:prstGeom>
        </p:spPr>
        <p:txBody>
          <a:bodyPr wrap="square">
            <a:spAutoFit/>
          </a:bodyPr>
          <a:lstStyle/>
          <a:p>
            <a:r>
              <a:rPr lang="en-US" altLang="zh-CN"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0</a:t>
            </a:r>
            <a:r>
              <a:rPr lang="en-US"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3</a:t>
            </a:r>
            <a:endParaRPr lang="en-US"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endParaRPr>
          </a:p>
        </p:txBody>
      </p:sp>
      <p:pic>
        <p:nvPicPr>
          <p:cNvPr id="11" name="图片 10"/>
          <p:cNvPicPr>
            <a:picLocks noChangeAspect="1"/>
          </p:cNvPicPr>
          <p:nvPr/>
        </p:nvPicPr>
        <p:blipFill>
          <a:blip r:embed="rId1" cstate="print">
            <a:duotone>
              <a:prstClr val="black"/>
              <a:schemeClr val="accent1">
                <a:tint val="45000"/>
                <a:satMod val="400000"/>
              </a:schemeClr>
            </a:duotone>
            <a:extLst>
              <a:ext uri="{BEBA8EAE-BF5A-486C-A8C5-ECC9F3942E4B}">
                <a14:imgProps xmlns:a14="http://schemas.microsoft.com/office/drawing/2010/main">
                  <a14:imgLayer r:embed="rId2">
                    <a14:imgEffect>
                      <a14:artisticLightScreen gridSize="0"/>
                    </a14:imgEffect>
                  </a14:imgLayer>
                </a14:imgProps>
              </a:ext>
              <a:ext uri="{28A0092B-C50C-407E-A947-70E740481C1C}">
                <a14:useLocalDpi xmlns:a14="http://schemas.microsoft.com/office/drawing/2010/main" val="0"/>
              </a:ext>
            </a:extLst>
          </a:blip>
          <a:stretch>
            <a:fillRect/>
          </a:stretch>
        </p:blipFill>
        <p:spPr>
          <a:xfrm>
            <a:off x="6598476" y="535078"/>
            <a:ext cx="5122546" cy="5143500"/>
          </a:xfrm>
          <a:prstGeom prst="rect">
            <a:avLst/>
          </a:prstGeom>
        </p:spPr>
      </p:pic>
      <p:pic>
        <p:nvPicPr>
          <p:cNvPr id="12" name="图片 11"/>
          <p:cNvPicPr>
            <a:picLocks noChangeAspect="1"/>
          </p:cNvPicPr>
          <p:nvPr/>
        </p:nvPicPr>
        <p:blipFill>
          <a:blip r:embed="rId3"/>
          <a:stretch>
            <a:fillRect/>
          </a:stretch>
        </p:blipFill>
        <p:spPr>
          <a:xfrm flipH="1" flipV="1">
            <a:off x="6823890" y="-241348"/>
            <a:ext cx="2830707" cy="4406900"/>
          </a:xfrm>
          <a:prstGeom prst="rect">
            <a:avLst/>
          </a:prstGeom>
        </p:spPr>
      </p:pic>
      <p:pic>
        <p:nvPicPr>
          <p:cNvPr id="13" name="图片 12"/>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artisticLightScreen gridSize="0"/>
                    </a14:imgEffect>
                  </a14:imgLayer>
                </a14:imgProps>
              </a:ext>
              <a:ext uri="{28A0092B-C50C-407E-A947-70E740481C1C}">
                <a14:useLocalDpi xmlns:a14="http://schemas.microsoft.com/office/drawing/2010/main" val="0"/>
              </a:ext>
            </a:extLst>
          </a:blip>
          <a:stretch>
            <a:fillRect/>
          </a:stretch>
        </p:blipFill>
        <p:spPr>
          <a:xfrm>
            <a:off x="-2585316" y="-1041001"/>
            <a:ext cx="5122546" cy="5143500"/>
          </a:xfrm>
          <a:prstGeom prst="rect">
            <a:avLst/>
          </a:prstGeom>
        </p:spPr>
      </p:pic>
      <p:pic>
        <p:nvPicPr>
          <p:cNvPr id="14" name="图片 13"/>
          <p:cNvPicPr>
            <a:picLocks noChangeAspect="1"/>
          </p:cNvPicPr>
          <p:nvPr/>
        </p:nvPicPr>
        <p:blipFill>
          <a:blip r:embed="rId3"/>
          <a:stretch>
            <a:fillRect/>
          </a:stretch>
        </p:blipFill>
        <p:spPr>
          <a:xfrm>
            <a:off x="-540568" y="1035779"/>
            <a:ext cx="2830707"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ppt_w</p:attrName>
                                        </p:attrNameLst>
                                      </p:cBhvr>
                                      <p:tavLst>
                                        <p:tav tm="0">
                                          <p:val>
                                            <p:fltVal val="0"/>
                                          </p:val>
                                        </p:tav>
                                        <p:tav tm="100000">
                                          <p:val>
                                            <p:strVal val="#ppt_w"/>
                                          </p:val>
                                        </p:tav>
                                      </p:tavLst>
                                    </p:anim>
                                    <p:anim calcmode="lin" valueType="num">
                                      <p:cBhvr>
                                        <p:cTn id="8" dur="2000" fill="hold"/>
                                        <p:tgtEl>
                                          <p:spTgt spid="48"/>
                                        </p:tgtEl>
                                        <p:attrNameLst>
                                          <p:attrName>ppt_h</p:attrName>
                                        </p:attrNameLst>
                                      </p:cBhvr>
                                      <p:tavLst>
                                        <p:tav tm="0">
                                          <p:val>
                                            <p:fltVal val="0"/>
                                          </p:val>
                                        </p:tav>
                                        <p:tav tm="100000">
                                          <p:val>
                                            <p:strVal val="#ppt_h"/>
                                          </p:val>
                                        </p:tav>
                                      </p:tavLst>
                                    </p:anim>
                                    <p:anim calcmode="lin" valueType="num">
                                      <p:cBhvr>
                                        <p:cTn id="9" dur="2000" fill="hold"/>
                                        <p:tgtEl>
                                          <p:spTgt spid="48"/>
                                        </p:tgtEl>
                                        <p:attrNameLst>
                                          <p:attrName>style.rotation</p:attrName>
                                        </p:attrNameLst>
                                      </p:cBhvr>
                                      <p:tavLst>
                                        <p:tav tm="0">
                                          <p:val>
                                            <p:fltVal val="360"/>
                                          </p:val>
                                        </p:tav>
                                        <p:tav tm="100000">
                                          <p:val>
                                            <p:fltVal val="0"/>
                                          </p:val>
                                        </p:tav>
                                      </p:tavLst>
                                    </p:anim>
                                    <p:animEffect transition="in" filter="fade">
                                      <p:cBhvr>
                                        <p:cTn id="10" dur="2000"/>
                                        <p:tgtEl>
                                          <p:spTgt spid="48"/>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fltVal val="0"/>
                                          </p:val>
                                        </p:tav>
                                        <p:tav tm="100000">
                                          <p:val>
                                            <p:strVal val="#ppt_w"/>
                                          </p:val>
                                        </p:tav>
                                      </p:tavLst>
                                    </p:anim>
                                    <p:anim calcmode="lin" valueType="num">
                                      <p:cBhvr>
                                        <p:cTn id="21" dur="500" fill="hold"/>
                                        <p:tgtEl>
                                          <p:spTgt spid="53"/>
                                        </p:tgtEl>
                                        <p:attrNameLst>
                                          <p:attrName>ppt_h</p:attrName>
                                        </p:attrNameLst>
                                      </p:cBhvr>
                                      <p:tavLst>
                                        <p:tav tm="0">
                                          <p:val>
                                            <p:fltVal val="0"/>
                                          </p:val>
                                        </p:tav>
                                        <p:tav tm="100000">
                                          <p:val>
                                            <p:strVal val="#ppt_h"/>
                                          </p:val>
                                        </p:tav>
                                      </p:tavLst>
                                    </p:anim>
                                    <p:animEffect transition="in" filter="fade">
                                      <p:cBhvr>
                                        <p:cTn id="22" dur="500"/>
                                        <p:tgtEl>
                                          <p:spTgt spid="53"/>
                                        </p:tgtEl>
                                      </p:cBhvr>
                                    </p:animEffect>
                                  </p:childTnLst>
                                </p:cTn>
                              </p:par>
                            </p:childTnLst>
                          </p:cTn>
                        </p:par>
                        <p:par>
                          <p:cTn id="23" fill="hold">
                            <p:stCondLst>
                              <p:cond delay="3000"/>
                            </p:stCondLst>
                            <p:childTnLst>
                              <p:par>
                                <p:cTn id="24" presetID="5" presetClass="entr" presetSubtype="1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checkerboard(across)">
                                      <p:cBhvr>
                                        <p:cTn id="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p:bldP spid="52" grpId="0" bldLvl="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我的</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41655" y="473075"/>
            <a:ext cx="7970520" cy="13696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chemeClr val="tx1"/>
                </a:solidFill>
                <a:latin typeface="微软雅黑" panose="020B0503020204020204" pitchFamily="34" charset="-122"/>
                <a:ea typeface="微软雅黑" panose="020B0503020204020204" pitchFamily="34" charset="-122"/>
              </a:rPr>
              <a:t>点击下面我的，进入我的模块，模块会显示个人的信息，包括了头像姓名密码学号电话和性别，信息是从</a:t>
            </a:r>
            <a:r>
              <a:rPr lang="zh-CN" altLang="en-US" sz="1600" dirty="0">
                <a:solidFill>
                  <a:srgbClr val="FF0000"/>
                </a:solidFill>
                <a:latin typeface="微软雅黑" panose="020B0503020204020204" pitchFamily="34" charset="-122"/>
                <a:ea typeface="微软雅黑" panose="020B0503020204020204" pitchFamily="34" charset="-122"/>
              </a:rPr>
              <a:t>SharedPreferences</a:t>
            </a:r>
            <a:r>
              <a:rPr lang="zh-CN" altLang="en-US" sz="1600" dirty="0">
                <a:solidFill>
                  <a:schemeClr val="tx1"/>
                </a:solidFill>
                <a:latin typeface="微软雅黑" panose="020B0503020204020204" pitchFamily="34" charset="-122"/>
                <a:ea typeface="微软雅黑" panose="020B0503020204020204" pitchFamily="34" charset="-122"/>
              </a:rPr>
              <a:t>中提取，头像是通过</a:t>
            </a:r>
            <a:r>
              <a:rPr lang="en-US" altLang="zh-CN" sz="1600" dirty="0">
                <a:solidFill>
                  <a:schemeClr val="tx1"/>
                </a:solidFill>
                <a:latin typeface="微软雅黑" panose="020B0503020204020204" pitchFamily="34" charset="-122"/>
                <a:ea typeface="微软雅黑" panose="020B0503020204020204" pitchFamily="34" charset="-122"/>
              </a:rPr>
              <a:t>SQLite</a:t>
            </a:r>
            <a:r>
              <a:rPr lang="zh-CN" altLang="en-US" sz="1600" dirty="0">
                <a:solidFill>
                  <a:schemeClr val="tx1"/>
                </a:solidFill>
                <a:latin typeface="微软雅黑" panose="020B0503020204020204" pitchFamily="34" charset="-122"/>
                <a:ea typeface="微软雅黑" panose="020B0503020204020204" pitchFamily="34" charset="-122"/>
              </a:rPr>
              <a:t>的</a:t>
            </a:r>
            <a:r>
              <a:rPr lang="en-US" altLang="zh-CN" sz="1600" dirty="0">
                <a:solidFill>
                  <a:schemeClr val="tx1"/>
                </a:solidFill>
                <a:latin typeface="微软雅黑" panose="020B0503020204020204" pitchFamily="34" charset="-122"/>
                <a:ea typeface="微软雅黑" panose="020B0503020204020204" pitchFamily="34" charset="-122"/>
              </a:rPr>
              <a:t>BLOB</a:t>
            </a:r>
            <a:r>
              <a:rPr lang="zh-CN" altLang="en-US" sz="1600" dirty="0">
                <a:solidFill>
                  <a:schemeClr val="tx1"/>
                </a:solidFill>
                <a:latin typeface="微软雅黑" panose="020B0503020204020204" pitchFamily="34" charset="-122"/>
                <a:ea typeface="微软雅黑" panose="020B0503020204020204" pitchFamily="34" charset="-122"/>
              </a:rPr>
              <a:t>类型储存，拥有默认头像，如图是已经设置好头像的，点击头像即可更换头像，重新自定义了一个</a:t>
            </a:r>
            <a:r>
              <a:rPr lang="en-US" altLang="zh-CN" sz="1600" dirty="0">
                <a:solidFill>
                  <a:srgbClr val="FF0000"/>
                </a:solidFill>
                <a:latin typeface="微软雅黑" panose="020B0503020204020204" pitchFamily="34" charset="-122"/>
                <a:ea typeface="微软雅黑" panose="020B0503020204020204" pitchFamily="34" charset="-122"/>
              </a:rPr>
              <a:t>ImageViewPlus</a:t>
            </a:r>
            <a:r>
              <a:rPr lang="zh-CN" altLang="en-US" sz="1600" dirty="0">
                <a:solidFill>
                  <a:schemeClr val="tx1"/>
                </a:solidFill>
                <a:latin typeface="微软雅黑" panose="020B0503020204020204" pitchFamily="34" charset="-122"/>
                <a:ea typeface="微软雅黑" panose="020B0503020204020204" pitchFamily="34" charset="-122"/>
              </a:rPr>
              <a:t>控件，把头像设置成圆形，点击保存就可以保存当前表单所有信息</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31190" y="1765300"/>
            <a:ext cx="1541145" cy="3239770"/>
          </a:xfrm>
          <a:prstGeom prst="rect">
            <a:avLst/>
          </a:prstGeom>
        </p:spPr>
      </p:pic>
      <p:pic>
        <p:nvPicPr>
          <p:cNvPr id="4" name="图片 3"/>
          <p:cNvPicPr>
            <a:picLocks noChangeAspect="1"/>
          </p:cNvPicPr>
          <p:nvPr/>
        </p:nvPicPr>
        <p:blipFill>
          <a:blip r:embed="rId2"/>
          <a:stretch>
            <a:fillRect/>
          </a:stretch>
        </p:blipFill>
        <p:spPr>
          <a:xfrm>
            <a:off x="3767455" y="1765300"/>
            <a:ext cx="1518285" cy="3192780"/>
          </a:xfrm>
          <a:prstGeom prst="rect">
            <a:avLst/>
          </a:prstGeom>
        </p:spPr>
      </p:pic>
      <p:pic>
        <p:nvPicPr>
          <p:cNvPr id="5" name="图片 4"/>
          <p:cNvPicPr>
            <a:picLocks noChangeAspect="1"/>
          </p:cNvPicPr>
          <p:nvPr/>
        </p:nvPicPr>
        <p:blipFill>
          <a:blip r:embed="rId3"/>
          <a:stretch>
            <a:fillRect/>
          </a:stretch>
        </p:blipFill>
        <p:spPr>
          <a:xfrm>
            <a:off x="6833235" y="1765300"/>
            <a:ext cx="1587500" cy="3338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我的模块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706120"/>
            <a:ext cx="9144000" cy="548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dirty="0">
                <a:solidFill>
                  <a:srgbClr val="FF0000"/>
                </a:solidFill>
                <a:latin typeface="微软雅黑" panose="020B0503020204020204" pitchFamily="34" charset="-122"/>
                <a:ea typeface="微软雅黑" panose="020B0503020204020204" pitchFamily="34" charset="-122"/>
              </a:rPr>
              <a:t>ImageViewPlus</a:t>
            </a:r>
            <a:r>
              <a:rPr lang="zh-CN" altLang="en-US" sz="1800" dirty="0">
                <a:solidFill>
                  <a:srgbClr val="FF0000"/>
                </a:solidFill>
                <a:latin typeface="微软雅黑" panose="020B0503020204020204" pitchFamily="34" charset="-122"/>
                <a:ea typeface="微软雅黑" panose="020B0503020204020204" pitchFamily="34" charset="-122"/>
              </a:rPr>
              <a:t>（核心</a:t>
            </a:r>
            <a:r>
              <a:rPr lang="zh-CN" altLang="en-US" sz="1800" dirty="0">
                <a:solidFill>
                  <a:srgbClr val="FF0000"/>
                </a:solidFill>
                <a:latin typeface="微软雅黑" panose="020B0503020204020204" pitchFamily="34" charset="-122"/>
                <a:ea typeface="微软雅黑" panose="020B0503020204020204" pitchFamily="34" charset="-122"/>
              </a:rPr>
              <a:t>）</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 name="Title 1"/>
          <p:cNvSpPr txBox="1"/>
          <p:nvPr/>
        </p:nvSpPr>
        <p:spPr>
          <a:xfrm>
            <a:off x="565840" y="125450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核心代码</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957070" y="1254760"/>
            <a:ext cx="6065520" cy="3636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2966175" y="1035779"/>
            <a:ext cx="3071942" cy="3071942"/>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625469" y="3008883"/>
            <a:ext cx="2973342" cy="460375"/>
          </a:xfrm>
          <a:prstGeom prst="rect">
            <a:avLst/>
          </a:prstGeom>
        </p:spPr>
        <p:txBody>
          <a:bodyPr wrap="square">
            <a:spAutoFit/>
          </a:bodyPr>
          <a:lstStyle/>
          <a:p>
            <a:pPr fontAlgn="auto">
              <a:spcBef>
                <a:spcPts val="0"/>
              </a:spcBef>
              <a:spcAft>
                <a:spcPts val="0"/>
              </a:spcAft>
              <a:defRPr/>
            </a:pPr>
            <a:r>
              <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rPr>
              <a:t>通讯录模块</a:t>
            </a:r>
            <a:endPar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nvSpPr>
        <p:spPr>
          <a:xfrm>
            <a:off x="3137211" y="1206180"/>
            <a:ext cx="2731140" cy="273114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805054" y="1238827"/>
            <a:ext cx="1533898" cy="1445260"/>
          </a:xfrm>
          <a:prstGeom prst="rect">
            <a:avLst/>
          </a:prstGeom>
        </p:spPr>
        <p:txBody>
          <a:bodyPr wrap="square">
            <a:spAutoFit/>
          </a:bodyPr>
          <a:lstStyle/>
          <a:p>
            <a:r>
              <a:rPr lang="en-US" altLang="zh-CN"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0</a:t>
            </a:r>
            <a:r>
              <a:rPr lang="en-US"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4</a:t>
            </a:r>
            <a:endParaRPr lang="en-US"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endParaRPr>
          </a:p>
        </p:txBody>
      </p:sp>
      <p:pic>
        <p:nvPicPr>
          <p:cNvPr id="11" name="图片 10"/>
          <p:cNvPicPr>
            <a:picLocks noChangeAspect="1"/>
          </p:cNvPicPr>
          <p:nvPr/>
        </p:nvPicPr>
        <p:blipFill>
          <a:blip r:embed="rId1" cstate="print">
            <a:duotone>
              <a:prstClr val="black"/>
              <a:schemeClr val="accent1">
                <a:tint val="45000"/>
                <a:satMod val="400000"/>
              </a:schemeClr>
            </a:duotone>
            <a:extLst>
              <a:ext uri="{BEBA8EAE-BF5A-486C-A8C5-ECC9F3942E4B}">
                <a14:imgProps xmlns:a14="http://schemas.microsoft.com/office/drawing/2010/main">
                  <a14:imgLayer r:embed="rId2">
                    <a14:imgEffect>
                      <a14:artisticLightScreen gridSize="0"/>
                    </a14:imgEffect>
                  </a14:imgLayer>
                </a14:imgProps>
              </a:ext>
              <a:ext uri="{28A0092B-C50C-407E-A947-70E740481C1C}">
                <a14:useLocalDpi xmlns:a14="http://schemas.microsoft.com/office/drawing/2010/main" val="0"/>
              </a:ext>
            </a:extLst>
          </a:blip>
          <a:stretch>
            <a:fillRect/>
          </a:stretch>
        </p:blipFill>
        <p:spPr>
          <a:xfrm>
            <a:off x="6598476" y="535078"/>
            <a:ext cx="5122546" cy="5143500"/>
          </a:xfrm>
          <a:prstGeom prst="rect">
            <a:avLst/>
          </a:prstGeom>
        </p:spPr>
      </p:pic>
      <p:pic>
        <p:nvPicPr>
          <p:cNvPr id="12" name="图片 11"/>
          <p:cNvPicPr>
            <a:picLocks noChangeAspect="1"/>
          </p:cNvPicPr>
          <p:nvPr/>
        </p:nvPicPr>
        <p:blipFill>
          <a:blip r:embed="rId3"/>
          <a:stretch>
            <a:fillRect/>
          </a:stretch>
        </p:blipFill>
        <p:spPr>
          <a:xfrm flipH="1" flipV="1">
            <a:off x="6823890" y="-241348"/>
            <a:ext cx="2830707" cy="4406900"/>
          </a:xfrm>
          <a:prstGeom prst="rect">
            <a:avLst/>
          </a:prstGeom>
        </p:spPr>
      </p:pic>
      <p:pic>
        <p:nvPicPr>
          <p:cNvPr id="13" name="图片 12"/>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artisticLightScreen gridSize="0"/>
                    </a14:imgEffect>
                  </a14:imgLayer>
                </a14:imgProps>
              </a:ext>
              <a:ext uri="{28A0092B-C50C-407E-A947-70E740481C1C}">
                <a14:useLocalDpi xmlns:a14="http://schemas.microsoft.com/office/drawing/2010/main" val="0"/>
              </a:ext>
            </a:extLst>
          </a:blip>
          <a:stretch>
            <a:fillRect/>
          </a:stretch>
        </p:blipFill>
        <p:spPr>
          <a:xfrm>
            <a:off x="-2585316" y="-1041001"/>
            <a:ext cx="5122546" cy="5143500"/>
          </a:xfrm>
          <a:prstGeom prst="rect">
            <a:avLst/>
          </a:prstGeom>
        </p:spPr>
      </p:pic>
      <p:pic>
        <p:nvPicPr>
          <p:cNvPr id="14" name="图片 13"/>
          <p:cNvPicPr>
            <a:picLocks noChangeAspect="1"/>
          </p:cNvPicPr>
          <p:nvPr/>
        </p:nvPicPr>
        <p:blipFill>
          <a:blip r:embed="rId3"/>
          <a:stretch>
            <a:fillRect/>
          </a:stretch>
        </p:blipFill>
        <p:spPr>
          <a:xfrm>
            <a:off x="-540568" y="1035779"/>
            <a:ext cx="2830707"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ppt_w</p:attrName>
                                        </p:attrNameLst>
                                      </p:cBhvr>
                                      <p:tavLst>
                                        <p:tav tm="0">
                                          <p:val>
                                            <p:fltVal val="0"/>
                                          </p:val>
                                        </p:tav>
                                        <p:tav tm="100000">
                                          <p:val>
                                            <p:strVal val="#ppt_w"/>
                                          </p:val>
                                        </p:tav>
                                      </p:tavLst>
                                    </p:anim>
                                    <p:anim calcmode="lin" valueType="num">
                                      <p:cBhvr>
                                        <p:cTn id="8" dur="2000" fill="hold"/>
                                        <p:tgtEl>
                                          <p:spTgt spid="48"/>
                                        </p:tgtEl>
                                        <p:attrNameLst>
                                          <p:attrName>ppt_h</p:attrName>
                                        </p:attrNameLst>
                                      </p:cBhvr>
                                      <p:tavLst>
                                        <p:tav tm="0">
                                          <p:val>
                                            <p:fltVal val="0"/>
                                          </p:val>
                                        </p:tav>
                                        <p:tav tm="100000">
                                          <p:val>
                                            <p:strVal val="#ppt_h"/>
                                          </p:val>
                                        </p:tav>
                                      </p:tavLst>
                                    </p:anim>
                                    <p:anim calcmode="lin" valueType="num">
                                      <p:cBhvr>
                                        <p:cTn id="9" dur="2000" fill="hold"/>
                                        <p:tgtEl>
                                          <p:spTgt spid="48"/>
                                        </p:tgtEl>
                                        <p:attrNameLst>
                                          <p:attrName>style.rotation</p:attrName>
                                        </p:attrNameLst>
                                      </p:cBhvr>
                                      <p:tavLst>
                                        <p:tav tm="0">
                                          <p:val>
                                            <p:fltVal val="360"/>
                                          </p:val>
                                        </p:tav>
                                        <p:tav tm="100000">
                                          <p:val>
                                            <p:fltVal val="0"/>
                                          </p:val>
                                        </p:tav>
                                      </p:tavLst>
                                    </p:anim>
                                    <p:animEffect transition="in" filter="fade">
                                      <p:cBhvr>
                                        <p:cTn id="10" dur="2000"/>
                                        <p:tgtEl>
                                          <p:spTgt spid="48"/>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fltVal val="0"/>
                                          </p:val>
                                        </p:tav>
                                        <p:tav tm="100000">
                                          <p:val>
                                            <p:strVal val="#ppt_w"/>
                                          </p:val>
                                        </p:tav>
                                      </p:tavLst>
                                    </p:anim>
                                    <p:anim calcmode="lin" valueType="num">
                                      <p:cBhvr>
                                        <p:cTn id="21" dur="500" fill="hold"/>
                                        <p:tgtEl>
                                          <p:spTgt spid="53"/>
                                        </p:tgtEl>
                                        <p:attrNameLst>
                                          <p:attrName>ppt_h</p:attrName>
                                        </p:attrNameLst>
                                      </p:cBhvr>
                                      <p:tavLst>
                                        <p:tav tm="0">
                                          <p:val>
                                            <p:fltVal val="0"/>
                                          </p:val>
                                        </p:tav>
                                        <p:tav tm="100000">
                                          <p:val>
                                            <p:strVal val="#ppt_h"/>
                                          </p:val>
                                        </p:tav>
                                      </p:tavLst>
                                    </p:anim>
                                    <p:animEffect transition="in" filter="fade">
                                      <p:cBhvr>
                                        <p:cTn id="22" dur="500"/>
                                        <p:tgtEl>
                                          <p:spTgt spid="53"/>
                                        </p:tgtEl>
                                      </p:cBhvr>
                                    </p:animEffect>
                                  </p:childTnLst>
                                </p:cTn>
                              </p:par>
                            </p:childTnLst>
                          </p:cTn>
                        </p:par>
                        <p:par>
                          <p:cTn id="23" fill="hold">
                            <p:stCondLst>
                              <p:cond delay="3000"/>
                            </p:stCondLst>
                            <p:childTnLst>
                              <p:par>
                                <p:cTn id="24" presetID="5" presetClass="entr" presetSubtype="1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checkerboard(across)">
                                      <p:cBhvr>
                                        <p:cTn id="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p:bldP spid="52" grpId="0" bldLvl="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通讯录模块</a:t>
            </a:r>
            <a:endParaRPr lang="zh-CN" altLang="en-US" sz="18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Title 1"/>
          <p:cNvSpPr txBox="1"/>
          <p:nvPr/>
        </p:nvSpPr>
        <p:spPr>
          <a:xfrm>
            <a:off x="565785" y="418465"/>
            <a:ext cx="7970520" cy="13696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600" dirty="0">
                <a:solidFill>
                  <a:schemeClr val="tx1"/>
                </a:solidFill>
                <a:latin typeface="微软雅黑" panose="020B0503020204020204" pitchFamily="34" charset="-122"/>
                <a:ea typeface="微软雅黑" panose="020B0503020204020204" pitchFamily="34" charset="-122"/>
              </a:rPr>
              <a:t>点击右下角模块进入通讯录模块，通讯录模块实现了查看通讯录的功能，并且实现了</a:t>
            </a:r>
            <a:r>
              <a:rPr lang="zh-CN" altLang="en-US" sz="1600" dirty="0">
                <a:solidFill>
                  <a:srgbClr val="FF0000"/>
                </a:solidFill>
                <a:latin typeface="微软雅黑" panose="020B0503020204020204" pitchFamily="34" charset="-122"/>
                <a:ea typeface="微软雅黑" panose="020B0503020204020204" pitchFamily="34" charset="-122"/>
              </a:rPr>
              <a:t>模糊查询</a:t>
            </a:r>
            <a:r>
              <a:rPr lang="zh-CN" altLang="en-US" sz="1600" dirty="0">
                <a:solidFill>
                  <a:schemeClr val="tx1"/>
                </a:solidFill>
                <a:latin typeface="微软雅黑" panose="020B0503020204020204" pitchFamily="34" charset="-122"/>
                <a:ea typeface="微软雅黑" panose="020B0503020204020204" pitchFamily="34" charset="-122"/>
              </a:rPr>
              <a:t>的功能，用</a:t>
            </a:r>
            <a:r>
              <a:rPr lang="en-US" altLang="zh-CN" sz="1600" dirty="0">
                <a:solidFill>
                  <a:srgbClr val="FF0000"/>
                </a:solidFill>
                <a:latin typeface="微软雅黑" panose="020B0503020204020204" pitchFamily="34" charset="-122"/>
                <a:ea typeface="微软雅黑" panose="020B0503020204020204" pitchFamily="34" charset="-122"/>
              </a:rPr>
              <a:t>RecyclerView</a:t>
            </a:r>
            <a:r>
              <a:rPr lang="zh-CN" altLang="en-US" sz="1600" dirty="0">
                <a:solidFill>
                  <a:schemeClr val="tx1"/>
                </a:solidFill>
                <a:latin typeface="微软雅黑" panose="020B0503020204020204" pitchFamily="34" charset="-122"/>
                <a:ea typeface="微软雅黑" panose="020B0503020204020204" pitchFamily="34" charset="-122"/>
              </a:rPr>
              <a:t>将数据显示在列表当中，列表中拥有删除数据的按钮，</a:t>
            </a:r>
            <a:r>
              <a:rPr lang="zh-CN" altLang="en-US" sz="1600" dirty="0">
                <a:solidFill>
                  <a:srgbClr val="FF0000"/>
                </a:solidFill>
                <a:latin typeface="微软雅黑" panose="020B0503020204020204" pitchFamily="34" charset="-122"/>
                <a:ea typeface="微软雅黑" panose="020B0503020204020204" pitchFamily="34" charset="-122"/>
              </a:rPr>
              <a:t>弹出是否删除</a:t>
            </a:r>
            <a:r>
              <a:rPr lang="zh-CN" altLang="en-US" sz="1600" dirty="0">
                <a:solidFill>
                  <a:schemeClr val="tx1"/>
                </a:solidFill>
                <a:latin typeface="微软雅黑" panose="020B0503020204020204" pitchFamily="34" charset="-122"/>
                <a:ea typeface="微软雅黑" panose="020B0503020204020204" pitchFamily="34" charset="-122"/>
              </a:rPr>
              <a:t>，可以完成删除数据的功能，右上角的＋号可以添加通讯录，选择头像（如果无头像则使用</a:t>
            </a:r>
            <a:r>
              <a:rPr lang="zh-CN" altLang="en-US" sz="1600" dirty="0">
                <a:solidFill>
                  <a:srgbClr val="FF0000"/>
                </a:solidFill>
                <a:latin typeface="微软雅黑" panose="020B0503020204020204" pitchFamily="34" charset="-122"/>
                <a:ea typeface="微软雅黑" panose="020B0503020204020204" pitchFamily="34" charset="-122"/>
              </a:rPr>
              <a:t>默认头像</a:t>
            </a:r>
            <a:r>
              <a:rPr lang="zh-CN" altLang="en-US"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65785" y="1689100"/>
            <a:ext cx="1595755" cy="3355340"/>
          </a:xfrm>
          <a:prstGeom prst="rect">
            <a:avLst/>
          </a:prstGeom>
        </p:spPr>
      </p:pic>
      <p:pic>
        <p:nvPicPr>
          <p:cNvPr id="7" name="图片 6"/>
          <p:cNvPicPr>
            <a:picLocks noChangeAspect="1"/>
          </p:cNvPicPr>
          <p:nvPr/>
        </p:nvPicPr>
        <p:blipFill>
          <a:blip r:embed="rId2"/>
          <a:stretch>
            <a:fillRect/>
          </a:stretch>
        </p:blipFill>
        <p:spPr>
          <a:xfrm>
            <a:off x="2695575" y="1689100"/>
            <a:ext cx="1598295" cy="3361055"/>
          </a:xfrm>
          <a:prstGeom prst="rect">
            <a:avLst/>
          </a:prstGeom>
        </p:spPr>
      </p:pic>
      <p:pic>
        <p:nvPicPr>
          <p:cNvPr id="8" name="图片 7"/>
          <p:cNvPicPr>
            <a:picLocks noChangeAspect="1"/>
          </p:cNvPicPr>
          <p:nvPr/>
        </p:nvPicPr>
        <p:blipFill>
          <a:blip r:embed="rId3"/>
          <a:stretch>
            <a:fillRect/>
          </a:stretch>
        </p:blipFill>
        <p:spPr>
          <a:xfrm>
            <a:off x="4882515" y="1689100"/>
            <a:ext cx="1628140" cy="3423920"/>
          </a:xfrm>
          <a:prstGeom prst="rect">
            <a:avLst/>
          </a:prstGeom>
        </p:spPr>
      </p:pic>
      <p:pic>
        <p:nvPicPr>
          <p:cNvPr id="9" name="图片 8"/>
          <p:cNvPicPr>
            <a:picLocks noChangeAspect="1"/>
          </p:cNvPicPr>
          <p:nvPr/>
        </p:nvPicPr>
        <p:blipFill>
          <a:blip r:embed="rId4"/>
          <a:stretch>
            <a:fillRect/>
          </a:stretch>
        </p:blipFill>
        <p:spPr>
          <a:xfrm>
            <a:off x="7096125" y="1682750"/>
            <a:ext cx="1598295" cy="3361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通讯录模块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477520"/>
            <a:ext cx="9144000" cy="548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FF0000"/>
                </a:solidFill>
                <a:latin typeface="微软雅黑" panose="020B0503020204020204" pitchFamily="34" charset="-122"/>
                <a:ea typeface="微软雅黑" panose="020B0503020204020204" pitchFamily="34" charset="-122"/>
              </a:rPr>
              <a:t>模糊查询</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
        <p:nvSpPr>
          <p:cNvPr id="3" name="Title 1"/>
          <p:cNvSpPr txBox="1"/>
          <p:nvPr/>
        </p:nvSpPr>
        <p:spPr>
          <a:xfrm>
            <a:off x="565840" y="87477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核心代码</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147570" y="175895"/>
            <a:ext cx="6276340" cy="2540000"/>
          </a:xfrm>
          <a:prstGeom prst="rect">
            <a:avLst/>
          </a:prstGeom>
        </p:spPr>
      </p:pic>
      <p:pic>
        <p:nvPicPr>
          <p:cNvPr id="6" name="图片 5"/>
          <p:cNvPicPr>
            <a:picLocks noChangeAspect="1"/>
          </p:cNvPicPr>
          <p:nvPr/>
        </p:nvPicPr>
        <p:blipFill>
          <a:blip r:embed="rId2"/>
          <a:stretch>
            <a:fillRect/>
          </a:stretch>
        </p:blipFill>
        <p:spPr>
          <a:xfrm>
            <a:off x="2147570" y="3566795"/>
            <a:ext cx="4076700" cy="1028700"/>
          </a:xfrm>
          <a:prstGeom prst="rect">
            <a:avLst/>
          </a:prstGeom>
        </p:spPr>
      </p:pic>
      <p:sp>
        <p:nvSpPr>
          <p:cNvPr id="7" name="Title 1"/>
          <p:cNvSpPr txBox="1"/>
          <p:nvPr/>
        </p:nvSpPr>
        <p:spPr>
          <a:xfrm>
            <a:off x="565785" y="3806825"/>
            <a:ext cx="9144000" cy="548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FF0000"/>
                </a:solidFill>
                <a:latin typeface="微软雅黑" panose="020B0503020204020204" pitchFamily="34" charset="-122"/>
                <a:ea typeface="微软雅黑" panose="020B0503020204020204" pitchFamily="34" charset="-122"/>
              </a:rPr>
              <a:t>初始化数据</a:t>
            </a:r>
            <a:endParaRPr lang="zh-CN" altLang="en-US" sz="1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966810" y="1035779"/>
            <a:ext cx="3071942" cy="3071942"/>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739515" y="2019300"/>
            <a:ext cx="1664970" cy="829945"/>
          </a:xfrm>
          <a:prstGeom prst="rect">
            <a:avLst/>
          </a:prstGeom>
        </p:spPr>
        <p:txBody>
          <a:bodyPr wrap="square">
            <a:spAutoFit/>
          </a:bodyPr>
          <a:lstStyle/>
          <a:p>
            <a:pPr fontAlgn="auto">
              <a:spcBef>
                <a:spcPts val="0"/>
              </a:spcBef>
              <a:spcAft>
                <a:spcPts val="0"/>
              </a:spcAft>
              <a:defRPr/>
            </a:pPr>
            <a:r>
              <a:rPr lang="zh-CN" altLang="en-US" sz="2400" spc="300" dirty="0">
                <a:latin typeface="方正兰亭黑简体" panose="02000000000000000000" pitchFamily="2" charset="-122"/>
                <a:ea typeface="方正兰亭黑简体" panose="02000000000000000000" pitchFamily="2" charset="-122"/>
                <a:sym typeface="微软雅黑" panose="020B0503020204020204" pitchFamily="34" charset="-122"/>
              </a:rPr>
              <a:t>演示完毕</a:t>
            </a:r>
            <a:endParaRPr lang="zh-CN" altLang="en-US" sz="2400" spc="300" dirty="0">
              <a:latin typeface="方正兰亭黑简体" panose="02000000000000000000" pitchFamily="2" charset="-122"/>
              <a:ea typeface="方正兰亭黑简体" panose="02000000000000000000" pitchFamily="2" charset="-122"/>
              <a:sym typeface="微软雅黑" panose="020B0503020204020204" pitchFamily="34" charset="-122"/>
            </a:endParaRPr>
          </a:p>
          <a:p>
            <a:pPr fontAlgn="auto">
              <a:spcBef>
                <a:spcPts val="0"/>
              </a:spcBef>
              <a:spcAft>
                <a:spcPts val="0"/>
              </a:spcAft>
              <a:defRPr/>
            </a:pPr>
            <a:r>
              <a:rPr lang="zh-CN" altLang="en-US" sz="2400" spc="300" dirty="0">
                <a:latin typeface="方正兰亭黑简体" panose="02000000000000000000" pitchFamily="2" charset="-122"/>
                <a:ea typeface="方正兰亭黑简体" panose="02000000000000000000" pitchFamily="2" charset="-122"/>
                <a:sym typeface="微软雅黑" panose="020B0503020204020204" pitchFamily="34" charset="-122"/>
              </a:rPr>
              <a:t>谢谢欣赏</a:t>
            </a:r>
            <a:endParaRPr lang="zh-CN" altLang="en-US" sz="2400" spc="300" dirty="0">
              <a:latin typeface="方正兰亭黑简体" panose="02000000000000000000" pitchFamily="2" charset="-122"/>
              <a:ea typeface="方正兰亭黑简体" panose="02000000000000000000" pitchFamily="2" charset="-122"/>
              <a:sym typeface="微软雅黑" panose="020B0503020204020204" pitchFamily="34" charset="-122"/>
            </a:endParaRPr>
          </a:p>
        </p:txBody>
      </p:sp>
      <p:sp>
        <p:nvSpPr>
          <p:cNvPr id="10" name="矩形 9"/>
          <p:cNvSpPr/>
          <p:nvPr/>
        </p:nvSpPr>
        <p:spPr>
          <a:xfrm>
            <a:off x="3137211" y="1206180"/>
            <a:ext cx="2731140" cy="273114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cstate="print">
            <a:duotone>
              <a:prstClr val="black"/>
              <a:schemeClr val="accent1">
                <a:tint val="45000"/>
                <a:satMod val="400000"/>
              </a:schemeClr>
            </a:duotone>
            <a:extLst>
              <a:ext uri="{BEBA8EAE-BF5A-486C-A8C5-ECC9F3942E4B}">
                <a14:imgProps xmlns:a14="http://schemas.microsoft.com/office/drawing/2010/main">
                  <a14:imgLayer r:embed="rId2">
                    <a14:imgEffect>
                      <a14:artisticLightScreen gridSize="0"/>
                    </a14:imgEffect>
                  </a14:imgLayer>
                </a14:imgProps>
              </a:ext>
              <a:ext uri="{28A0092B-C50C-407E-A947-70E740481C1C}">
                <a14:useLocalDpi xmlns:a14="http://schemas.microsoft.com/office/drawing/2010/main" val="0"/>
              </a:ext>
            </a:extLst>
          </a:blip>
          <a:stretch>
            <a:fillRect/>
          </a:stretch>
        </p:blipFill>
        <p:spPr>
          <a:xfrm>
            <a:off x="6598476" y="535078"/>
            <a:ext cx="5122546" cy="5143500"/>
          </a:xfrm>
          <a:prstGeom prst="rect">
            <a:avLst/>
          </a:prstGeom>
        </p:spPr>
      </p:pic>
      <p:pic>
        <p:nvPicPr>
          <p:cNvPr id="17" name="图片 16"/>
          <p:cNvPicPr>
            <a:picLocks noChangeAspect="1"/>
          </p:cNvPicPr>
          <p:nvPr/>
        </p:nvPicPr>
        <p:blipFill>
          <a:blip r:embed="rId3"/>
          <a:stretch>
            <a:fillRect/>
          </a:stretch>
        </p:blipFill>
        <p:spPr>
          <a:xfrm flipH="1" flipV="1">
            <a:off x="6823890" y="-241348"/>
            <a:ext cx="2830707" cy="4406900"/>
          </a:xfrm>
          <a:prstGeom prst="rect">
            <a:avLst/>
          </a:prstGeom>
        </p:spPr>
      </p:pic>
      <p:pic>
        <p:nvPicPr>
          <p:cNvPr id="18" name="图片 17"/>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artisticLightScreen gridSize="0"/>
                    </a14:imgEffect>
                  </a14:imgLayer>
                </a14:imgProps>
              </a:ext>
              <a:ext uri="{28A0092B-C50C-407E-A947-70E740481C1C}">
                <a14:useLocalDpi xmlns:a14="http://schemas.microsoft.com/office/drawing/2010/main" val="0"/>
              </a:ext>
            </a:extLst>
          </a:blip>
          <a:stretch>
            <a:fillRect/>
          </a:stretch>
        </p:blipFill>
        <p:spPr>
          <a:xfrm>
            <a:off x="-2585316" y="-1041001"/>
            <a:ext cx="5122546" cy="5143500"/>
          </a:xfrm>
          <a:prstGeom prst="rect">
            <a:avLst/>
          </a:prstGeom>
        </p:spPr>
      </p:pic>
      <p:pic>
        <p:nvPicPr>
          <p:cNvPr id="19" name="图片 18"/>
          <p:cNvPicPr>
            <a:picLocks noChangeAspect="1"/>
          </p:cNvPicPr>
          <p:nvPr/>
        </p:nvPicPr>
        <p:blipFill>
          <a:blip r:embed="rId3"/>
          <a:stretch>
            <a:fillRect/>
          </a:stretch>
        </p:blipFill>
        <p:spPr>
          <a:xfrm>
            <a:off x="-540568" y="1035779"/>
            <a:ext cx="2830707"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style.rotation</p:attrName>
                                        </p:attrNameLst>
                                      </p:cBhvr>
                                      <p:tavLst>
                                        <p:tav tm="0">
                                          <p:val>
                                            <p:fltVal val="360"/>
                                          </p:val>
                                        </p:tav>
                                        <p:tav tm="100000">
                                          <p:val>
                                            <p:fltVal val="0"/>
                                          </p:val>
                                        </p:tav>
                                      </p:tavLst>
                                    </p:anim>
                                    <p:animEffect transition="in" filter="fade">
                                      <p:cBhvr>
                                        <p:cTn id="10" dur="2000"/>
                                        <p:tgtEl>
                                          <p:spTgt spid="6"/>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par>
                          <p:cTn id="17" fill="hold">
                            <p:stCondLst>
                              <p:cond delay="2500"/>
                            </p:stCondLst>
                            <p:childTnLst>
                              <p:par>
                                <p:cTn id="18" presetID="5"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heckerboard(across)">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2966175" y="1035779"/>
            <a:ext cx="3071942" cy="3071942"/>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412109" y="2963163"/>
            <a:ext cx="2973342" cy="460375"/>
          </a:xfrm>
          <a:prstGeom prst="rect">
            <a:avLst/>
          </a:prstGeom>
        </p:spPr>
        <p:txBody>
          <a:bodyPr wrap="square">
            <a:spAutoFit/>
          </a:bodyPr>
          <a:lstStyle/>
          <a:p>
            <a:pPr fontAlgn="auto">
              <a:spcBef>
                <a:spcPts val="0"/>
              </a:spcBef>
              <a:spcAft>
                <a:spcPts val="0"/>
              </a:spcAft>
              <a:defRPr/>
            </a:pPr>
            <a:r>
              <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rPr>
              <a:t>注册登录模块</a:t>
            </a:r>
            <a:endPar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nvSpPr>
        <p:spPr>
          <a:xfrm>
            <a:off x="3137211" y="1206180"/>
            <a:ext cx="2731140" cy="273114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805054" y="1238827"/>
            <a:ext cx="1533898" cy="1445260"/>
          </a:xfrm>
          <a:prstGeom prst="rect">
            <a:avLst/>
          </a:prstGeom>
        </p:spPr>
        <p:txBody>
          <a:bodyPr wrap="square">
            <a:spAutoFit/>
          </a:bodyPr>
          <a:lstStyle/>
          <a:p>
            <a:r>
              <a:rPr lang="en-US" altLang="zh-CN"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01</a:t>
            </a:r>
            <a:endParaRPr lang="zh-CN" altLang="en-US"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endParaRPr>
          </a:p>
        </p:txBody>
      </p:sp>
      <p:pic>
        <p:nvPicPr>
          <p:cNvPr id="11" name="图片 10"/>
          <p:cNvPicPr>
            <a:picLocks noChangeAspect="1"/>
          </p:cNvPicPr>
          <p:nvPr/>
        </p:nvPicPr>
        <p:blipFill>
          <a:blip r:embed="rId1" cstate="print">
            <a:duotone>
              <a:prstClr val="black"/>
              <a:schemeClr val="accent1">
                <a:tint val="45000"/>
                <a:satMod val="400000"/>
              </a:schemeClr>
            </a:duotone>
            <a:extLst>
              <a:ext uri="{BEBA8EAE-BF5A-486C-A8C5-ECC9F3942E4B}">
                <a14:imgProps xmlns:a14="http://schemas.microsoft.com/office/drawing/2010/main">
                  <a14:imgLayer r:embed="rId2">
                    <a14:imgEffect>
                      <a14:artisticLightScreen gridSize="0"/>
                    </a14:imgEffect>
                  </a14:imgLayer>
                </a14:imgProps>
              </a:ext>
              <a:ext uri="{28A0092B-C50C-407E-A947-70E740481C1C}">
                <a14:useLocalDpi xmlns:a14="http://schemas.microsoft.com/office/drawing/2010/main" val="0"/>
              </a:ext>
            </a:extLst>
          </a:blip>
          <a:stretch>
            <a:fillRect/>
          </a:stretch>
        </p:blipFill>
        <p:spPr>
          <a:xfrm>
            <a:off x="6598476" y="535078"/>
            <a:ext cx="5122546" cy="5143500"/>
          </a:xfrm>
          <a:prstGeom prst="rect">
            <a:avLst/>
          </a:prstGeom>
        </p:spPr>
      </p:pic>
      <p:pic>
        <p:nvPicPr>
          <p:cNvPr id="12" name="图片 11"/>
          <p:cNvPicPr>
            <a:picLocks noChangeAspect="1"/>
          </p:cNvPicPr>
          <p:nvPr/>
        </p:nvPicPr>
        <p:blipFill>
          <a:blip r:embed="rId3"/>
          <a:stretch>
            <a:fillRect/>
          </a:stretch>
        </p:blipFill>
        <p:spPr>
          <a:xfrm flipH="1" flipV="1">
            <a:off x="6823890" y="-241348"/>
            <a:ext cx="2830707" cy="4406900"/>
          </a:xfrm>
          <a:prstGeom prst="rect">
            <a:avLst/>
          </a:prstGeom>
        </p:spPr>
      </p:pic>
      <p:pic>
        <p:nvPicPr>
          <p:cNvPr id="13" name="图片 12"/>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artisticLightScreen gridSize="0"/>
                    </a14:imgEffect>
                  </a14:imgLayer>
                </a14:imgProps>
              </a:ext>
              <a:ext uri="{28A0092B-C50C-407E-A947-70E740481C1C}">
                <a14:useLocalDpi xmlns:a14="http://schemas.microsoft.com/office/drawing/2010/main" val="0"/>
              </a:ext>
            </a:extLst>
          </a:blip>
          <a:stretch>
            <a:fillRect/>
          </a:stretch>
        </p:blipFill>
        <p:spPr>
          <a:xfrm>
            <a:off x="-2585316" y="-1041001"/>
            <a:ext cx="5122546" cy="5143500"/>
          </a:xfrm>
          <a:prstGeom prst="rect">
            <a:avLst/>
          </a:prstGeom>
        </p:spPr>
      </p:pic>
      <p:pic>
        <p:nvPicPr>
          <p:cNvPr id="14" name="图片 13"/>
          <p:cNvPicPr>
            <a:picLocks noChangeAspect="1"/>
          </p:cNvPicPr>
          <p:nvPr/>
        </p:nvPicPr>
        <p:blipFill>
          <a:blip r:embed="rId3"/>
          <a:stretch>
            <a:fillRect/>
          </a:stretch>
        </p:blipFill>
        <p:spPr>
          <a:xfrm>
            <a:off x="-540568" y="1035779"/>
            <a:ext cx="2830707"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ppt_w</p:attrName>
                                        </p:attrNameLst>
                                      </p:cBhvr>
                                      <p:tavLst>
                                        <p:tav tm="0">
                                          <p:val>
                                            <p:fltVal val="0"/>
                                          </p:val>
                                        </p:tav>
                                        <p:tav tm="100000">
                                          <p:val>
                                            <p:strVal val="#ppt_w"/>
                                          </p:val>
                                        </p:tav>
                                      </p:tavLst>
                                    </p:anim>
                                    <p:anim calcmode="lin" valueType="num">
                                      <p:cBhvr>
                                        <p:cTn id="8" dur="2000" fill="hold"/>
                                        <p:tgtEl>
                                          <p:spTgt spid="48"/>
                                        </p:tgtEl>
                                        <p:attrNameLst>
                                          <p:attrName>ppt_h</p:attrName>
                                        </p:attrNameLst>
                                      </p:cBhvr>
                                      <p:tavLst>
                                        <p:tav tm="0">
                                          <p:val>
                                            <p:fltVal val="0"/>
                                          </p:val>
                                        </p:tav>
                                        <p:tav tm="100000">
                                          <p:val>
                                            <p:strVal val="#ppt_h"/>
                                          </p:val>
                                        </p:tav>
                                      </p:tavLst>
                                    </p:anim>
                                    <p:anim calcmode="lin" valueType="num">
                                      <p:cBhvr>
                                        <p:cTn id="9" dur="2000" fill="hold"/>
                                        <p:tgtEl>
                                          <p:spTgt spid="48"/>
                                        </p:tgtEl>
                                        <p:attrNameLst>
                                          <p:attrName>style.rotation</p:attrName>
                                        </p:attrNameLst>
                                      </p:cBhvr>
                                      <p:tavLst>
                                        <p:tav tm="0">
                                          <p:val>
                                            <p:fltVal val="360"/>
                                          </p:val>
                                        </p:tav>
                                        <p:tav tm="100000">
                                          <p:val>
                                            <p:fltVal val="0"/>
                                          </p:val>
                                        </p:tav>
                                      </p:tavLst>
                                    </p:anim>
                                    <p:animEffect transition="in" filter="fade">
                                      <p:cBhvr>
                                        <p:cTn id="10" dur="2000"/>
                                        <p:tgtEl>
                                          <p:spTgt spid="48"/>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fltVal val="0"/>
                                          </p:val>
                                        </p:tav>
                                        <p:tav tm="100000">
                                          <p:val>
                                            <p:strVal val="#ppt_w"/>
                                          </p:val>
                                        </p:tav>
                                      </p:tavLst>
                                    </p:anim>
                                    <p:anim calcmode="lin" valueType="num">
                                      <p:cBhvr>
                                        <p:cTn id="21" dur="500" fill="hold"/>
                                        <p:tgtEl>
                                          <p:spTgt spid="53"/>
                                        </p:tgtEl>
                                        <p:attrNameLst>
                                          <p:attrName>ppt_h</p:attrName>
                                        </p:attrNameLst>
                                      </p:cBhvr>
                                      <p:tavLst>
                                        <p:tav tm="0">
                                          <p:val>
                                            <p:fltVal val="0"/>
                                          </p:val>
                                        </p:tav>
                                        <p:tav tm="100000">
                                          <p:val>
                                            <p:strVal val="#ppt_h"/>
                                          </p:val>
                                        </p:tav>
                                      </p:tavLst>
                                    </p:anim>
                                    <p:animEffect transition="in" filter="fade">
                                      <p:cBhvr>
                                        <p:cTn id="22" dur="500"/>
                                        <p:tgtEl>
                                          <p:spTgt spid="53"/>
                                        </p:tgtEl>
                                      </p:cBhvr>
                                    </p:animEffect>
                                  </p:childTnLst>
                                </p:cTn>
                              </p:par>
                            </p:childTnLst>
                          </p:cTn>
                        </p:par>
                        <p:par>
                          <p:cTn id="23" fill="hold">
                            <p:stCondLst>
                              <p:cond delay="3000"/>
                            </p:stCondLst>
                            <p:childTnLst>
                              <p:par>
                                <p:cTn id="24" presetID="5" presetClass="entr" presetSubtype="1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checkerboard(across)">
                                      <p:cBhvr>
                                        <p:cTn id="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p:bldP spid="52" grpId="0" animBg="1"/>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注册登录</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675640"/>
            <a:ext cx="2744470" cy="130111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进入</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后可以看到的登录模块以及注册模块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1"/>
            </p:custDataLst>
          </p:nvPr>
        </p:nvPicPr>
        <p:blipFill>
          <a:blip r:embed="rId2"/>
          <a:stretch>
            <a:fillRect/>
          </a:stretch>
        </p:blipFill>
        <p:spPr>
          <a:xfrm>
            <a:off x="3968750" y="299085"/>
            <a:ext cx="2010410" cy="4227195"/>
          </a:xfrm>
          <a:prstGeom prst="rect">
            <a:avLst/>
          </a:prstGeom>
        </p:spPr>
      </p:pic>
      <p:pic>
        <p:nvPicPr>
          <p:cNvPr id="4" name="图片 3"/>
          <p:cNvPicPr>
            <a:picLocks noChangeAspect="1"/>
          </p:cNvPicPr>
          <p:nvPr/>
        </p:nvPicPr>
        <p:blipFill>
          <a:blip r:embed="rId3"/>
          <a:stretch>
            <a:fillRect/>
          </a:stretch>
        </p:blipFill>
        <p:spPr>
          <a:xfrm>
            <a:off x="6402070" y="299085"/>
            <a:ext cx="2010410" cy="4227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p:nvPr/>
        </p:nvSpPr>
        <p:spPr>
          <a:xfrm>
            <a:off x="2541270" y="305435"/>
            <a:ext cx="4061460" cy="58547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注册模块通过</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Sqlite</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的插入语句进行注册</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62865" y="890905"/>
            <a:ext cx="9018270" cy="60769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登录模块通过</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SharedPreferences.Editor</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的数据</a:t>
            </a:r>
            <a:r>
              <a:rPr lang="zh-CN" altLang="en-US" sz="1800" u="heavy" dirty="0">
                <a:solidFill>
                  <a:schemeClr val="tx1">
                    <a:lumMod val="75000"/>
                    <a:lumOff val="25000"/>
                  </a:schemeClr>
                </a:solidFill>
                <a:latin typeface="微软雅黑" panose="020B0503020204020204" pitchFamily="34" charset="-122"/>
                <a:ea typeface="微软雅黑" panose="020B0503020204020204" pitchFamily="34" charset="-122"/>
              </a:rPr>
              <a:t>存储格式</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进行存储，起到</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session</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的作用</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92710" y="1616075"/>
            <a:ext cx="3872230" cy="2365375"/>
          </a:xfrm>
          <a:prstGeom prst="rect">
            <a:avLst/>
          </a:prstGeom>
        </p:spPr>
      </p:pic>
      <p:pic>
        <p:nvPicPr>
          <p:cNvPr id="29" name="图片 28"/>
          <p:cNvPicPr>
            <a:picLocks noChangeAspect="1"/>
          </p:cNvPicPr>
          <p:nvPr/>
        </p:nvPicPr>
        <p:blipFill>
          <a:blip r:embed="rId2"/>
          <a:stretch>
            <a:fillRect/>
          </a:stretch>
        </p:blipFill>
        <p:spPr>
          <a:xfrm>
            <a:off x="4117340" y="1722755"/>
            <a:ext cx="4963795" cy="2000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2966175" y="1035779"/>
            <a:ext cx="3071942" cy="3071942"/>
          </a:xfrm>
          <a:prstGeom prst="rect">
            <a:avLst/>
          </a:prstGeom>
          <a:solidFill>
            <a:schemeClr val="bg1"/>
          </a:solidFill>
          <a:ln>
            <a:noFill/>
          </a:ln>
          <a:effectLst>
            <a:outerShdw blurRad="2286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721354" y="3009518"/>
            <a:ext cx="2973342" cy="460375"/>
          </a:xfrm>
          <a:prstGeom prst="rect">
            <a:avLst/>
          </a:prstGeom>
        </p:spPr>
        <p:txBody>
          <a:bodyPr wrap="square">
            <a:spAutoFit/>
          </a:bodyPr>
          <a:lstStyle/>
          <a:p>
            <a:pPr fontAlgn="auto">
              <a:spcBef>
                <a:spcPts val="0"/>
              </a:spcBef>
              <a:spcAft>
                <a:spcPts val="0"/>
              </a:spcAft>
              <a:defRPr/>
            </a:pPr>
            <a:r>
              <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rPr>
              <a:t>主页</a:t>
            </a:r>
            <a:r>
              <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rPr>
              <a:t>模块</a:t>
            </a:r>
            <a:endParaRPr lang="zh-CN" altLang="en-US" sz="2400" spc="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51"/>
          <p:cNvSpPr/>
          <p:nvPr/>
        </p:nvSpPr>
        <p:spPr>
          <a:xfrm>
            <a:off x="3137211" y="1206180"/>
            <a:ext cx="2731140" cy="273114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805054" y="1238827"/>
            <a:ext cx="1533898" cy="1445260"/>
          </a:xfrm>
          <a:prstGeom prst="rect">
            <a:avLst/>
          </a:prstGeom>
        </p:spPr>
        <p:txBody>
          <a:bodyPr wrap="square">
            <a:spAutoFit/>
          </a:bodyPr>
          <a:lstStyle/>
          <a:p>
            <a:r>
              <a:rPr lang="en-US" altLang="zh-CN"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rPr>
              <a:t>02</a:t>
            </a:r>
            <a:endParaRPr lang="zh-CN" altLang="en-US" sz="8800" spc="300" dirty="0">
              <a:latin typeface="Haettenschweiler" panose="020B0706040902060204" pitchFamily="34" charset="0"/>
              <a:ea typeface="DFPOP1W7-B5" panose="040B0709000000000000" pitchFamily="81" charset="-120"/>
              <a:cs typeface="Adobe Arabic" panose="02040503050201020203" pitchFamily="18" charset="-78"/>
              <a:sym typeface="微软雅黑" panose="020B0503020204020204" pitchFamily="34" charset="-122"/>
            </a:endParaRPr>
          </a:p>
        </p:txBody>
      </p:sp>
      <p:pic>
        <p:nvPicPr>
          <p:cNvPr id="11" name="图片 10"/>
          <p:cNvPicPr>
            <a:picLocks noChangeAspect="1"/>
          </p:cNvPicPr>
          <p:nvPr/>
        </p:nvPicPr>
        <p:blipFill>
          <a:blip r:embed="rId1" cstate="print">
            <a:duotone>
              <a:prstClr val="black"/>
              <a:schemeClr val="accent1">
                <a:tint val="45000"/>
                <a:satMod val="400000"/>
              </a:schemeClr>
            </a:duotone>
            <a:extLst>
              <a:ext uri="{BEBA8EAE-BF5A-486C-A8C5-ECC9F3942E4B}">
                <a14:imgProps xmlns:a14="http://schemas.microsoft.com/office/drawing/2010/main">
                  <a14:imgLayer r:embed="rId2">
                    <a14:imgEffect>
                      <a14:artisticLightScreen gridSize="0"/>
                    </a14:imgEffect>
                  </a14:imgLayer>
                </a14:imgProps>
              </a:ext>
              <a:ext uri="{28A0092B-C50C-407E-A947-70E740481C1C}">
                <a14:useLocalDpi xmlns:a14="http://schemas.microsoft.com/office/drawing/2010/main" val="0"/>
              </a:ext>
            </a:extLst>
          </a:blip>
          <a:stretch>
            <a:fillRect/>
          </a:stretch>
        </p:blipFill>
        <p:spPr>
          <a:xfrm>
            <a:off x="6598476" y="535078"/>
            <a:ext cx="5122546" cy="5143500"/>
          </a:xfrm>
          <a:prstGeom prst="rect">
            <a:avLst/>
          </a:prstGeom>
        </p:spPr>
      </p:pic>
      <p:pic>
        <p:nvPicPr>
          <p:cNvPr id="12" name="图片 11"/>
          <p:cNvPicPr>
            <a:picLocks noChangeAspect="1"/>
          </p:cNvPicPr>
          <p:nvPr/>
        </p:nvPicPr>
        <p:blipFill>
          <a:blip r:embed="rId3"/>
          <a:stretch>
            <a:fillRect/>
          </a:stretch>
        </p:blipFill>
        <p:spPr>
          <a:xfrm flipH="1" flipV="1">
            <a:off x="6823890" y="-241348"/>
            <a:ext cx="2830707" cy="4406900"/>
          </a:xfrm>
          <a:prstGeom prst="rect">
            <a:avLst/>
          </a:prstGeom>
        </p:spPr>
      </p:pic>
      <p:pic>
        <p:nvPicPr>
          <p:cNvPr id="13" name="图片 12"/>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artisticLightScreen gridSize="0"/>
                    </a14:imgEffect>
                  </a14:imgLayer>
                </a14:imgProps>
              </a:ext>
              <a:ext uri="{28A0092B-C50C-407E-A947-70E740481C1C}">
                <a14:useLocalDpi xmlns:a14="http://schemas.microsoft.com/office/drawing/2010/main" val="0"/>
              </a:ext>
            </a:extLst>
          </a:blip>
          <a:stretch>
            <a:fillRect/>
          </a:stretch>
        </p:blipFill>
        <p:spPr>
          <a:xfrm>
            <a:off x="-2585316" y="-1041001"/>
            <a:ext cx="5122546" cy="5143500"/>
          </a:xfrm>
          <a:prstGeom prst="rect">
            <a:avLst/>
          </a:prstGeom>
        </p:spPr>
      </p:pic>
      <p:pic>
        <p:nvPicPr>
          <p:cNvPr id="14" name="图片 13"/>
          <p:cNvPicPr>
            <a:picLocks noChangeAspect="1"/>
          </p:cNvPicPr>
          <p:nvPr/>
        </p:nvPicPr>
        <p:blipFill>
          <a:blip r:embed="rId3"/>
          <a:stretch>
            <a:fillRect/>
          </a:stretch>
        </p:blipFill>
        <p:spPr>
          <a:xfrm>
            <a:off x="-540568" y="1035779"/>
            <a:ext cx="2830707" cy="4406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000" fill="hold"/>
                                        <p:tgtEl>
                                          <p:spTgt spid="48"/>
                                        </p:tgtEl>
                                        <p:attrNameLst>
                                          <p:attrName>ppt_w</p:attrName>
                                        </p:attrNameLst>
                                      </p:cBhvr>
                                      <p:tavLst>
                                        <p:tav tm="0">
                                          <p:val>
                                            <p:fltVal val="0"/>
                                          </p:val>
                                        </p:tav>
                                        <p:tav tm="100000">
                                          <p:val>
                                            <p:strVal val="#ppt_w"/>
                                          </p:val>
                                        </p:tav>
                                      </p:tavLst>
                                    </p:anim>
                                    <p:anim calcmode="lin" valueType="num">
                                      <p:cBhvr>
                                        <p:cTn id="8" dur="2000" fill="hold"/>
                                        <p:tgtEl>
                                          <p:spTgt spid="48"/>
                                        </p:tgtEl>
                                        <p:attrNameLst>
                                          <p:attrName>ppt_h</p:attrName>
                                        </p:attrNameLst>
                                      </p:cBhvr>
                                      <p:tavLst>
                                        <p:tav tm="0">
                                          <p:val>
                                            <p:fltVal val="0"/>
                                          </p:val>
                                        </p:tav>
                                        <p:tav tm="100000">
                                          <p:val>
                                            <p:strVal val="#ppt_h"/>
                                          </p:val>
                                        </p:tav>
                                      </p:tavLst>
                                    </p:anim>
                                    <p:anim calcmode="lin" valueType="num">
                                      <p:cBhvr>
                                        <p:cTn id="9" dur="2000" fill="hold"/>
                                        <p:tgtEl>
                                          <p:spTgt spid="48"/>
                                        </p:tgtEl>
                                        <p:attrNameLst>
                                          <p:attrName>style.rotation</p:attrName>
                                        </p:attrNameLst>
                                      </p:cBhvr>
                                      <p:tavLst>
                                        <p:tav tm="0">
                                          <p:val>
                                            <p:fltVal val="360"/>
                                          </p:val>
                                        </p:tav>
                                        <p:tav tm="100000">
                                          <p:val>
                                            <p:fltVal val="0"/>
                                          </p:val>
                                        </p:tav>
                                      </p:tavLst>
                                    </p:anim>
                                    <p:animEffect transition="in" filter="fade">
                                      <p:cBhvr>
                                        <p:cTn id="10" dur="2000"/>
                                        <p:tgtEl>
                                          <p:spTgt spid="48"/>
                                        </p:tgtEl>
                                      </p:cBhvr>
                                    </p:animEffect>
                                  </p:childTnLst>
                                </p:cTn>
                              </p:par>
                            </p:childTnLst>
                          </p:cTn>
                        </p:par>
                        <p:par>
                          <p:cTn id="11" fill="hold">
                            <p:stCondLst>
                              <p:cond delay="2000"/>
                            </p:stCondLst>
                            <p:childTnLst>
                              <p:par>
                                <p:cTn id="12" presetID="53" presetClass="entr" presetSubtype="16"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p:cTn id="14" dur="500" fill="hold"/>
                                        <p:tgtEl>
                                          <p:spTgt spid="52"/>
                                        </p:tgtEl>
                                        <p:attrNameLst>
                                          <p:attrName>ppt_w</p:attrName>
                                        </p:attrNameLst>
                                      </p:cBhvr>
                                      <p:tavLst>
                                        <p:tav tm="0">
                                          <p:val>
                                            <p:fltVal val="0"/>
                                          </p:val>
                                        </p:tav>
                                        <p:tav tm="100000">
                                          <p:val>
                                            <p:strVal val="#ppt_w"/>
                                          </p:val>
                                        </p:tav>
                                      </p:tavLst>
                                    </p:anim>
                                    <p:anim calcmode="lin" valueType="num">
                                      <p:cBhvr>
                                        <p:cTn id="15" dur="500" fill="hold"/>
                                        <p:tgtEl>
                                          <p:spTgt spid="52"/>
                                        </p:tgtEl>
                                        <p:attrNameLst>
                                          <p:attrName>ppt_h</p:attrName>
                                        </p:attrNameLst>
                                      </p:cBhvr>
                                      <p:tavLst>
                                        <p:tav tm="0">
                                          <p:val>
                                            <p:fltVal val="0"/>
                                          </p:val>
                                        </p:tav>
                                        <p:tav tm="100000">
                                          <p:val>
                                            <p:strVal val="#ppt_h"/>
                                          </p:val>
                                        </p:tav>
                                      </p:tavLst>
                                    </p:anim>
                                    <p:animEffect transition="in" filter="fade">
                                      <p:cBhvr>
                                        <p:cTn id="16" dur="500"/>
                                        <p:tgtEl>
                                          <p:spTgt spid="52"/>
                                        </p:tgtEl>
                                      </p:cBhvr>
                                    </p:animEffec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p:cTn id="20" dur="500" fill="hold"/>
                                        <p:tgtEl>
                                          <p:spTgt spid="53"/>
                                        </p:tgtEl>
                                        <p:attrNameLst>
                                          <p:attrName>ppt_w</p:attrName>
                                        </p:attrNameLst>
                                      </p:cBhvr>
                                      <p:tavLst>
                                        <p:tav tm="0">
                                          <p:val>
                                            <p:fltVal val="0"/>
                                          </p:val>
                                        </p:tav>
                                        <p:tav tm="100000">
                                          <p:val>
                                            <p:strVal val="#ppt_w"/>
                                          </p:val>
                                        </p:tav>
                                      </p:tavLst>
                                    </p:anim>
                                    <p:anim calcmode="lin" valueType="num">
                                      <p:cBhvr>
                                        <p:cTn id="21" dur="500" fill="hold"/>
                                        <p:tgtEl>
                                          <p:spTgt spid="53"/>
                                        </p:tgtEl>
                                        <p:attrNameLst>
                                          <p:attrName>ppt_h</p:attrName>
                                        </p:attrNameLst>
                                      </p:cBhvr>
                                      <p:tavLst>
                                        <p:tav tm="0">
                                          <p:val>
                                            <p:fltVal val="0"/>
                                          </p:val>
                                        </p:tav>
                                        <p:tav tm="100000">
                                          <p:val>
                                            <p:strVal val="#ppt_h"/>
                                          </p:val>
                                        </p:tav>
                                      </p:tavLst>
                                    </p:anim>
                                    <p:animEffect transition="in" filter="fade">
                                      <p:cBhvr>
                                        <p:cTn id="22" dur="500"/>
                                        <p:tgtEl>
                                          <p:spTgt spid="53"/>
                                        </p:tgtEl>
                                      </p:cBhvr>
                                    </p:animEffect>
                                  </p:childTnLst>
                                </p:cTn>
                              </p:par>
                            </p:childTnLst>
                          </p:cTn>
                        </p:par>
                        <p:par>
                          <p:cTn id="23" fill="hold">
                            <p:stCondLst>
                              <p:cond delay="3000"/>
                            </p:stCondLst>
                            <p:childTnLst>
                              <p:par>
                                <p:cTn id="24" presetID="5" presetClass="entr" presetSubtype="1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checkerboard(across)">
                                      <p:cBhvr>
                                        <p:cTn id="2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p:bldP spid="52" grpId="0" bldLvl="0" animBg="1"/>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675640"/>
            <a:ext cx="4692015" cy="403161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登录</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后可以看到主页模块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主页模块上层的导航条使用了</a:t>
            </a:r>
            <a:r>
              <a:rPr lang="zh-CN" altLang="en-US" sz="1800" dirty="0">
                <a:solidFill>
                  <a:srgbClr val="FF0000"/>
                </a:solidFill>
                <a:latin typeface="微软雅黑" panose="020B0503020204020204" pitchFamily="34" charset="-122"/>
                <a:ea typeface="微软雅黑" panose="020B0503020204020204" pitchFamily="34" charset="-122"/>
              </a:rPr>
              <a:t>自定义布局</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，并且实现了点击更多按钮弹出菜单的功能，实现发布新闻，添加通讯录功能（扫一扫功能未实现</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主页模块导航条下面实现了线程的轮播</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轮播图下面实现了校园新闻和学习资源的查询</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校园新闻和学习资源统一</a:t>
            </a:r>
            <a:r>
              <a:rPr lang="zh-CN" altLang="en-US" sz="1800" dirty="0">
                <a:solidFill>
                  <a:srgbClr val="FF0000"/>
                </a:solidFill>
                <a:latin typeface="微软雅黑" panose="020B0503020204020204" pitchFamily="34" charset="-122"/>
                <a:ea typeface="微软雅黑" panose="020B0503020204020204" pitchFamily="34" charset="-122"/>
              </a:rPr>
              <a:t>使用了</a:t>
            </a:r>
            <a:r>
              <a:rPr lang="en-US" altLang="zh-CN" sz="1800" dirty="0">
                <a:solidFill>
                  <a:srgbClr val="FF0000"/>
                </a:solidFill>
                <a:latin typeface="微软雅黑" panose="020B0503020204020204" pitchFamily="34" charset="-122"/>
                <a:ea typeface="微软雅黑" panose="020B0503020204020204" pitchFamily="34" charset="-122"/>
              </a:rPr>
              <a:t>RecyclerView</a:t>
            </a:r>
            <a:r>
              <a:rPr lang="zh-CN" altLang="en-US" sz="1800" dirty="0">
                <a:solidFill>
                  <a:srgbClr val="FF0000"/>
                </a:solidFill>
                <a:latin typeface="微软雅黑" panose="020B0503020204020204" pitchFamily="34" charset="-122"/>
                <a:ea typeface="微软雅黑" panose="020B0503020204020204" pitchFamily="34" charset="-122"/>
              </a:rPr>
              <a:t>的列表并且在自定义的</a:t>
            </a:r>
            <a:r>
              <a:rPr lang="en-US" altLang="zh-CN" sz="1800" dirty="0">
                <a:solidFill>
                  <a:srgbClr val="FF0000"/>
                </a:solidFill>
                <a:latin typeface="微软雅黑" panose="020B0503020204020204" pitchFamily="34" charset="-122"/>
                <a:ea typeface="微软雅黑" panose="020B0503020204020204" pitchFamily="34" charset="-122"/>
              </a:rPr>
              <a:t>Adapter</a:t>
            </a:r>
            <a:r>
              <a:rPr lang="zh-CN" altLang="en-US" sz="1800" dirty="0">
                <a:solidFill>
                  <a:srgbClr val="FF0000"/>
                </a:solidFill>
                <a:latin typeface="微软雅黑" panose="020B0503020204020204" pitchFamily="34" charset="-122"/>
                <a:ea typeface="微软雅黑" panose="020B0503020204020204" pitchFamily="34" charset="-122"/>
              </a:rPr>
              <a:t>中自己写一个</a:t>
            </a:r>
            <a:r>
              <a:rPr lang="en-US" altLang="zh-CN" sz="1800" dirty="0">
                <a:solidFill>
                  <a:srgbClr val="FF0000"/>
                </a:solidFill>
                <a:latin typeface="微软雅黑" panose="020B0503020204020204" pitchFamily="34" charset="-122"/>
                <a:ea typeface="微软雅黑" panose="020B0503020204020204" pitchFamily="34" charset="-122"/>
              </a:rPr>
              <a:t>SetOnclickListerner</a:t>
            </a:r>
            <a:r>
              <a:rPr lang="zh-CN" altLang="en-US" sz="1800" dirty="0">
                <a:solidFill>
                  <a:srgbClr val="FF0000"/>
                </a:solidFill>
                <a:latin typeface="微软雅黑" panose="020B0503020204020204" pitchFamily="34" charset="-122"/>
                <a:ea typeface="微软雅黑" panose="020B0503020204020204" pitchFamily="34" charset="-122"/>
              </a:rPr>
              <a:t>的方法</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实现了点击后查看新闻和查看学习资料的功能，两个子模块之间列表</a:t>
            </a:r>
            <a:r>
              <a:rPr lang="zh-CN" altLang="en-US" sz="1800" dirty="0">
                <a:solidFill>
                  <a:srgbClr val="FF0000"/>
                </a:solidFill>
                <a:latin typeface="微软雅黑" panose="020B0503020204020204" pitchFamily="34" charset="-122"/>
                <a:ea typeface="微软雅黑" panose="020B0503020204020204" pitchFamily="34" charset="-122"/>
              </a:rPr>
              <a:t>相互转换</a:t>
            </a:r>
            <a:endParaRPr lang="zh-CN" altLang="en-US" sz="1800"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874385" y="142240"/>
            <a:ext cx="2310130" cy="485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706120"/>
            <a:ext cx="9144000" cy="54864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rgbClr val="FF0000"/>
                </a:solidFill>
                <a:latin typeface="微软雅黑" panose="020B0503020204020204" pitchFamily="34" charset="-122"/>
                <a:ea typeface="微软雅黑" panose="020B0503020204020204" pitchFamily="34" charset="-122"/>
              </a:rPr>
              <a:t>使用了</a:t>
            </a:r>
            <a:r>
              <a:rPr lang="en-US" altLang="zh-CN" sz="1800" dirty="0">
                <a:solidFill>
                  <a:srgbClr val="FF0000"/>
                </a:solidFill>
                <a:latin typeface="微软雅黑" panose="020B0503020204020204" pitchFamily="34" charset="-122"/>
                <a:ea typeface="微软雅黑" panose="020B0503020204020204" pitchFamily="34" charset="-122"/>
              </a:rPr>
              <a:t>RecyclerView</a:t>
            </a:r>
            <a:r>
              <a:rPr lang="zh-CN" altLang="en-US" sz="1800" dirty="0">
                <a:solidFill>
                  <a:srgbClr val="FF0000"/>
                </a:solidFill>
                <a:latin typeface="微软雅黑" panose="020B0503020204020204" pitchFamily="34" charset="-122"/>
                <a:ea typeface="微软雅黑" panose="020B0503020204020204" pitchFamily="34" charset="-122"/>
              </a:rPr>
              <a:t>的列表并且在自定义的</a:t>
            </a:r>
            <a:r>
              <a:rPr lang="en-US" altLang="zh-CN" sz="1800" dirty="0">
                <a:solidFill>
                  <a:srgbClr val="FF0000"/>
                </a:solidFill>
                <a:latin typeface="微软雅黑" panose="020B0503020204020204" pitchFamily="34" charset="-122"/>
                <a:ea typeface="微软雅黑" panose="020B0503020204020204" pitchFamily="34" charset="-122"/>
              </a:rPr>
              <a:t>Adapter</a:t>
            </a:r>
            <a:r>
              <a:rPr lang="zh-CN" altLang="en-US" sz="1800" dirty="0">
                <a:solidFill>
                  <a:srgbClr val="FF0000"/>
                </a:solidFill>
                <a:latin typeface="微软雅黑" panose="020B0503020204020204" pitchFamily="34" charset="-122"/>
                <a:ea typeface="微软雅黑" panose="020B0503020204020204" pitchFamily="34" charset="-122"/>
              </a:rPr>
              <a:t>中</a:t>
            </a:r>
            <a:r>
              <a:rPr lang="en-US" altLang="zh-CN" sz="1800" dirty="0">
                <a:solidFill>
                  <a:srgbClr val="FF0000"/>
                </a:solidFill>
                <a:latin typeface="微软雅黑" panose="020B0503020204020204" pitchFamily="34" charset="-122"/>
                <a:ea typeface="微软雅黑" panose="020B0503020204020204" pitchFamily="34" charset="-122"/>
              </a:rPr>
              <a:t>SetOnclickListerner</a:t>
            </a:r>
            <a:r>
              <a:rPr lang="zh-CN" altLang="en-US" sz="1800" dirty="0">
                <a:solidFill>
                  <a:srgbClr val="FF0000"/>
                </a:solidFill>
                <a:latin typeface="微软雅黑" panose="020B0503020204020204" pitchFamily="34" charset="-122"/>
                <a:ea typeface="微软雅黑" panose="020B0503020204020204" pitchFamily="34" charset="-122"/>
              </a:rPr>
              <a:t>的方法</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itle 1"/>
          <p:cNvSpPr txBox="1"/>
          <p:nvPr/>
        </p:nvSpPr>
        <p:spPr>
          <a:xfrm>
            <a:off x="565840" y="1254508"/>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核心代码</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13011" b="581"/>
          <a:stretch>
            <a:fillRect/>
          </a:stretch>
        </p:blipFill>
        <p:spPr>
          <a:xfrm>
            <a:off x="191135" y="2089150"/>
            <a:ext cx="3948430" cy="2282825"/>
          </a:xfrm>
          <a:prstGeom prst="rect">
            <a:avLst/>
          </a:prstGeom>
        </p:spPr>
      </p:pic>
      <p:pic>
        <p:nvPicPr>
          <p:cNvPr id="7" name="图片 6"/>
          <p:cNvPicPr>
            <a:picLocks noChangeAspect="1"/>
          </p:cNvPicPr>
          <p:nvPr/>
        </p:nvPicPr>
        <p:blipFill>
          <a:blip r:embed="rId2"/>
          <a:stretch>
            <a:fillRect/>
          </a:stretch>
        </p:blipFill>
        <p:spPr>
          <a:xfrm>
            <a:off x="4901565" y="1848485"/>
            <a:ext cx="3959860" cy="2628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84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校园新闻</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675640"/>
            <a:ext cx="8076565" cy="84391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校园新闻列表可以查看到点赞量点击其中一条即可进入道查看新闻的界面，新闻界面实现了</a:t>
            </a:r>
            <a:r>
              <a:rPr lang="zh-CN" altLang="en-US" sz="1800" dirty="0">
                <a:solidFill>
                  <a:srgbClr val="FF0000"/>
                </a:solidFill>
                <a:latin typeface="微软雅黑" panose="020B0503020204020204" pitchFamily="34" charset="-122"/>
                <a:ea typeface="微软雅黑" panose="020B0503020204020204" pitchFamily="34" charset="-122"/>
              </a:rPr>
              <a:t>滚动条</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的视图，可以实现长文章的发布，并且文章底部实现点赞功能，点赞后可以在文章列表查询到点赞量</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480060" y="1564640"/>
            <a:ext cx="1529080" cy="3216910"/>
          </a:xfrm>
          <a:prstGeom prst="rect">
            <a:avLst/>
          </a:prstGeom>
        </p:spPr>
      </p:pic>
      <p:pic>
        <p:nvPicPr>
          <p:cNvPr id="3" name="图片 2"/>
          <p:cNvPicPr>
            <a:picLocks noChangeAspect="1"/>
          </p:cNvPicPr>
          <p:nvPr/>
        </p:nvPicPr>
        <p:blipFill>
          <a:blip r:embed="rId2"/>
          <a:stretch>
            <a:fillRect/>
          </a:stretch>
        </p:blipFill>
        <p:spPr>
          <a:xfrm>
            <a:off x="3715385" y="1519555"/>
            <a:ext cx="1572260" cy="3307080"/>
          </a:xfrm>
          <a:prstGeom prst="rect">
            <a:avLst/>
          </a:prstGeom>
        </p:spPr>
      </p:pic>
      <p:pic>
        <p:nvPicPr>
          <p:cNvPr id="4" name="图片 3"/>
          <p:cNvPicPr>
            <a:picLocks noChangeAspect="1"/>
          </p:cNvPicPr>
          <p:nvPr/>
        </p:nvPicPr>
        <p:blipFill>
          <a:blip r:embed="rId3"/>
          <a:stretch>
            <a:fillRect/>
          </a:stretch>
        </p:blipFill>
        <p:spPr>
          <a:xfrm>
            <a:off x="6951980" y="1564640"/>
            <a:ext cx="1609090" cy="3385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
          <p:cNvSpPr txBox="1"/>
          <p:nvPr/>
        </p:nvSpPr>
        <p:spPr>
          <a:xfrm>
            <a:off x="565785" y="175895"/>
            <a:ext cx="4213860" cy="432435"/>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主页模块</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校园新闻</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发布新闻</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itle 1"/>
          <p:cNvSpPr txBox="1"/>
          <p:nvPr/>
        </p:nvSpPr>
        <p:spPr>
          <a:xfrm>
            <a:off x="565785" y="608330"/>
            <a:ext cx="7491730" cy="1141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点击右上角更多进入发布新闻界面，可以添加标题，添加图片，以及添加文章，图片会调取手机本地相册，发布成功后会在列表显示</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675890" y="1647825"/>
            <a:ext cx="1511300" cy="3178175"/>
          </a:xfrm>
          <a:prstGeom prst="rect">
            <a:avLst/>
          </a:prstGeom>
        </p:spPr>
      </p:pic>
      <p:pic>
        <p:nvPicPr>
          <p:cNvPr id="4" name="图片 3"/>
          <p:cNvPicPr>
            <a:picLocks noChangeAspect="1"/>
          </p:cNvPicPr>
          <p:nvPr/>
        </p:nvPicPr>
        <p:blipFill>
          <a:blip r:embed="rId2"/>
          <a:stretch>
            <a:fillRect/>
          </a:stretch>
        </p:blipFill>
        <p:spPr>
          <a:xfrm>
            <a:off x="631825" y="1647825"/>
            <a:ext cx="1531620" cy="3220085"/>
          </a:xfrm>
          <a:prstGeom prst="rect">
            <a:avLst/>
          </a:prstGeom>
        </p:spPr>
      </p:pic>
      <p:pic>
        <p:nvPicPr>
          <p:cNvPr id="5" name="图片 4"/>
          <p:cNvPicPr>
            <a:picLocks noChangeAspect="1"/>
          </p:cNvPicPr>
          <p:nvPr/>
        </p:nvPicPr>
        <p:blipFill>
          <a:blip r:embed="rId3"/>
          <a:stretch>
            <a:fillRect/>
          </a:stretch>
        </p:blipFill>
        <p:spPr>
          <a:xfrm>
            <a:off x="4700270" y="1647825"/>
            <a:ext cx="1477645" cy="3107690"/>
          </a:xfrm>
          <a:prstGeom prst="rect">
            <a:avLst/>
          </a:prstGeom>
        </p:spPr>
      </p:pic>
      <p:pic>
        <p:nvPicPr>
          <p:cNvPr id="7" name="图片 6"/>
          <p:cNvPicPr>
            <a:picLocks noChangeAspect="1"/>
          </p:cNvPicPr>
          <p:nvPr/>
        </p:nvPicPr>
        <p:blipFill>
          <a:blip r:embed="rId4"/>
          <a:stretch>
            <a:fillRect/>
          </a:stretch>
        </p:blipFill>
        <p:spPr>
          <a:xfrm>
            <a:off x="6783705" y="1647825"/>
            <a:ext cx="1472565" cy="3096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tags/tag1.xml><?xml version="1.0" encoding="utf-8"?>
<p:tagLst xmlns:p="http://schemas.openxmlformats.org/presentationml/2006/main">
  <p:tag name="REFSHAPE" val="565024292"/>
  <p:tag name="KSO_WM_UNIT_PLACING_PICTURE_USER_VIEWPORT" val="{&quot;height&quot;:10368,&quot;width&quot;:4932}"/>
</p:tagLst>
</file>

<file path=ppt/tags/tag2.xml><?xml version="1.0" encoding="utf-8"?>
<p:tagLst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1.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2.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3.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4.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5.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6.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7.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18.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6A9F92"/>
    </a:accent1>
    <a:accent2>
      <a:srgbClr val="6A9F92"/>
    </a:accent2>
    <a:accent3>
      <a:srgbClr val="6A9F92"/>
    </a:accent3>
    <a:accent4>
      <a:srgbClr val="6A9F92"/>
    </a:accent4>
    <a:accent5>
      <a:srgbClr val="6A9F92"/>
    </a:accent5>
    <a:accent6>
      <a:srgbClr val="6A9F92"/>
    </a:accent6>
    <a:hlink>
      <a:srgbClr val="95AC91"/>
    </a:hlink>
    <a:folHlink>
      <a:srgbClr val="99A87D"/>
    </a:folHlink>
  </a:clrScheme>
</a:themeOverride>
</file>

<file path=docProps/app.xml><?xml version="1.0" encoding="utf-8"?>
<Properties xmlns="http://schemas.openxmlformats.org/officeDocument/2006/extended-properties" xmlns:vt="http://schemas.openxmlformats.org/officeDocument/2006/docPropsVTypes">
  <TotalTime>0</TotalTime>
  <Words>1179</Words>
  <Application>WPS 演示</Application>
  <PresentationFormat>全屏显示(16:9)</PresentationFormat>
  <Paragraphs>87</Paragraphs>
  <Slides>18</Slides>
  <Notes>20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18</vt:i4>
      </vt:variant>
    </vt:vector>
  </HeadingPairs>
  <TitlesOfParts>
    <vt:vector size="36" baseType="lpstr">
      <vt:lpstr>Arial</vt:lpstr>
      <vt:lpstr>宋体</vt:lpstr>
      <vt:lpstr>Wingdings</vt:lpstr>
      <vt:lpstr>微软雅黑</vt:lpstr>
      <vt:lpstr>方正兰亭黑简体</vt:lpstr>
      <vt:lpstr>黑体</vt:lpstr>
      <vt:lpstr>Haettenschweiler</vt:lpstr>
      <vt:lpstr>DFPOP1W7-B5</vt:lpstr>
      <vt:lpstr>Adobe Arabic</vt:lpstr>
      <vt:lpstr>U.S. 101</vt:lpstr>
      <vt:lpstr>Segoe Print</vt:lpstr>
      <vt:lpstr>Roboto</vt:lpstr>
      <vt:lpstr>Open Sans Light</vt:lpstr>
      <vt:lpstr>Calibri</vt:lpstr>
      <vt:lpstr>Adobe 明體 Std L</vt:lpstr>
      <vt:lpstr>Arial Unicode MS</vt:lpstr>
      <vt:lpstr>Yu Gothic UI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　</cp:lastModifiedBy>
  <cp:revision>248</cp:revision>
  <dcterms:created xsi:type="dcterms:W3CDTF">2015-12-11T17:46:00Z</dcterms:created>
  <dcterms:modified xsi:type="dcterms:W3CDTF">2020-06-10T08:27:03Z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